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375" r:id="rId2"/>
    <p:sldId id="354" r:id="rId3"/>
    <p:sldId id="358" r:id="rId4"/>
    <p:sldId id="372" r:id="rId5"/>
    <p:sldId id="362" r:id="rId6"/>
    <p:sldId id="359" r:id="rId7"/>
    <p:sldId id="371" r:id="rId8"/>
    <p:sldId id="355" r:id="rId9"/>
    <p:sldId id="363" r:id="rId10"/>
    <p:sldId id="366" r:id="rId11"/>
    <p:sldId id="341" r:id="rId12"/>
    <p:sldId id="356" r:id="rId13"/>
    <p:sldId id="368" r:id="rId14"/>
    <p:sldId id="374" r:id="rId15"/>
    <p:sldId id="373" r:id="rId16"/>
    <p:sldId id="370" r:id="rId17"/>
  </p:sldIdLst>
  <p:sldSz cx="9144000" cy="6858000" type="screen4x3"/>
  <p:notesSz cx="6735763" cy="9866313"/>
  <p:defaultTextStyle>
    <a:defPPr>
      <a:defRPr lang="de-DE"/>
    </a:defPPr>
    <a:lvl1pPr algn="l" defTabSz="913785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6892" indent="26875" algn="l" defTabSz="913785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3785" indent="53753" algn="l" defTabSz="913785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677" indent="80628" algn="l" defTabSz="913785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569" indent="107504" algn="l" defTabSz="913785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418841" algn="l" defTabSz="967537" rtl="0" eaLnBrk="1" latinLnBrk="0" hangingPunct="1">
      <a:defRPr sz="18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902609" algn="l" defTabSz="967537" rtl="0" eaLnBrk="1" latinLnBrk="0" hangingPunct="1">
      <a:defRPr sz="18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386378" algn="l" defTabSz="967537" rtl="0" eaLnBrk="1" latinLnBrk="0" hangingPunct="1">
      <a:defRPr sz="18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870146" algn="l" defTabSz="967537" rtl="0" eaLnBrk="1" latinLnBrk="0" hangingPunct="1">
      <a:defRPr sz="18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 xmlns="">
        <p14:section name="Standardabschnitt" id="{BEF95DE3-D4A7-1145-85BF-9576ADBA2755}">
          <p14:sldIdLst>
            <p14:sldId id="332"/>
            <p14:sldId id="352"/>
            <p14:sldId id="354"/>
            <p14:sldId id="358"/>
            <p14:sldId id="372"/>
            <p14:sldId id="362"/>
            <p14:sldId id="359"/>
            <p14:sldId id="371"/>
            <p14:sldId id="355"/>
            <p14:sldId id="363"/>
            <p14:sldId id="366"/>
            <p14:sldId id="341"/>
            <p14:sldId id="364"/>
            <p14:sldId id="365"/>
            <p14:sldId id="356"/>
            <p14:sldId id="368"/>
            <p14:sldId id="369"/>
            <p14:sldId id="374"/>
            <p14:sldId id="373"/>
            <p14:sldId id="370"/>
            <p14:sldId id="337"/>
          </p14:sldIdLst>
        </p14:section>
        <p14:section name="Abschnitt ohne Titel" id="{886A2FA1-C6A2-404B-A288-17D13FB4938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9B"/>
    <a:srgbClr val="CCECFF"/>
    <a:srgbClr val="99CCFF"/>
    <a:srgbClr val="CDD2D2"/>
    <a:srgbClr val="CCFFFF"/>
    <a:srgbClr val="AAAFAF"/>
    <a:srgbClr val="D72319"/>
    <a:srgbClr val="FF2319"/>
    <a:srgbClr val="FFAFA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92" autoAdjust="0"/>
    <p:restoredTop sz="94638" autoAdjust="0"/>
  </p:normalViewPr>
  <p:slideViewPr>
    <p:cSldViewPr showGuides="1">
      <p:cViewPr>
        <p:scale>
          <a:sx n="66" d="100"/>
          <a:sy n="66" d="100"/>
        </p:scale>
        <p:origin x="-1518" y="-168"/>
      </p:cViewPr>
      <p:guideLst>
        <p:guide orient="horz" pos="4110"/>
        <p:guide orient="horz" pos="1026"/>
        <p:guide orient="horz" pos="981"/>
        <p:guide orient="horz" pos="391"/>
        <p:guide orient="horz" pos="300"/>
        <p:guide pos="5556"/>
        <p:guide pos="1565"/>
        <p:guide pos="204"/>
        <p:guide pos="1474"/>
        <p:guide pos="2835"/>
        <p:guide pos="4286"/>
        <p:guide pos="4195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1" d="100"/>
          <a:sy n="51" d="100"/>
        </p:scale>
        <p:origin x="-3018" y="-108"/>
      </p:cViewPr>
      <p:guideLst>
        <p:guide orient="horz" pos="3107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FAD138-8ED3-43C4-AA1D-B0837BC7FD3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E31BA1-05A5-453C-A5BC-67154C459E1E}">
      <dgm:prSet phldrT="[Text]"/>
      <dgm:spPr>
        <a:solidFill>
          <a:srgbClr val="00009B"/>
        </a:solidFill>
      </dgm:spPr>
      <dgm:t>
        <a:bodyPr/>
        <a:lstStyle/>
        <a:p>
          <a:r>
            <a:rPr lang="en-US" dirty="0" smtClean="0"/>
            <a:t>Competencies needed for the business development of the company</a:t>
          </a:r>
          <a:endParaRPr lang="en-US" dirty="0"/>
        </a:p>
      </dgm:t>
    </dgm:pt>
    <dgm:pt modelId="{B421F6AC-0E0A-42C1-BB04-795EBB6F637B}" type="parTrans" cxnId="{50600069-9B91-484C-8F5A-F059A07411F8}">
      <dgm:prSet/>
      <dgm:spPr/>
      <dgm:t>
        <a:bodyPr/>
        <a:lstStyle/>
        <a:p>
          <a:endParaRPr lang="en-US"/>
        </a:p>
      </dgm:t>
    </dgm:pt>
    <dgm:pt modelId="{852D11BF-037F-4CD2-B921-AEAF99FD244C}" type="sibTrans" cxnId="{50600069-9B91-484C-8F5A-F059A07411F8}">
      <dgm:prSet/>
      <dgm:spPr/>
      <dgm:t>
        <a:bodyPr/>
        <a:lstStyle/>
        <a:p>
          <a:endParaRPr lang="en-US"/>
        </a:p>
      </dgm:t>
    </dgm:pt>
    <dgm:pt modelId="{346DD6EB-E103-44C9-A772-BA7AFAA976DA}">
      <dgm:prSet phldrT="[Text]"/>
      <dgm:spPr>
        <a:solidFill>
          <a:srgbClr val="00009B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Competency Profiles  of each working place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A6322A0F-7E70-421D-B327-86B95603E43B}" type="parTrans" cxnId="{928ACC37-D51C-4002-AEFC-18EE2445543F}">
      <dgm:prSet/>
      <dgm:spPr/>
      <dgm:t>
        <a:bodyPr/>
        <a:lstStyle/>
        <a:p>
          <a:endParaRPr lang="en-US"/>
        </a:p>
      </dgm:t>
    </dgm:pt>
    <dgm:pt modelId="{080E1A5C-CC99-411A-B8D3-ED584A45FA3A}" type="sibTrans" cxnId="{928ACC37-D51C-4002-AEFC-18EE2445543F}">
      <dgm:prSet/>
      <dgm:spPr/>
      <dgm:t>
        <a:bodyPr/>
        <a:lstStyle/>
        <a:p>
          <a:endParaRPr lang="en-US"/>
        </a:p>
      </dgm:t>
    </dgm:pt>
    <dgm:pt modelId="{8F8BF584-4CB6-4626-934A-722628A8491F}">
      <dgm:prSet phldrT="[Text]"/>
      <dgm:spPr>
        <a:solidFill>
          <a:srgbClr val="00009B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Competencies  to be trained and developed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A7A83540-8E97-416C-9BA4-4D0EF4E26B7A}" type="parTrans" cxnId="{7B7E4602-CD61-413E-AF97-4FD6FD95ED0B}">
      <dgm:prSet/>
      <dgm:spPr/>
      <dgm:t>
        <a:bodyPr/>
        <a:lstStyle/>
        <a:p>
          <a:endParaRPr lang="en-US"/>
        </a:p>
      </dgm:t>
    </dgm:pt>
    <dgm:pt modelId="{0F18A1A3-03EA-48A3-B022-EE8100DAC181}" type="sibTrans" cxnId="{7B7E4602-CD61-413E-AF97-4FD6FD95ED0B}">
      <dgm:prSet/>
      <dgm:spPr/>
      <dgm:t>
        <a:bodyPr/>
        <a:lstStyle/>
        <a:p>
          <a:endParaRPr lang="en-US"/>
        </a:p>
      </dgm:t>
    </dgm:pt>
    <dgm:pt modelId="{3AF3C0A7-A8C3-43D9-92A7-1DC963B95689}">
      <dgm:prSet phldrT="[Text]"/>
      <dgm:spPr>
        <a:solidFill>
          <a:srgbClr val="00009B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Competencies  to be attracted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24FA887C-6902-41DD-8C9D-156499A179D3}" type="parTrans" cxnId="{2661AE7A-30A3-4991-A888-389B908A61E1}">
      <dgm:prSet/>
      <dgm:spPr/>
      <dgm:t>
        <a:bodyPr/>
        <a:lstStyle/>
        <a:p>
          <a:endParaRPr lang="en-US"/>
        </a:p>
      </dgm:t>
    </dgm:pt>
    <dgm:pt modelId="{29338BF0-BBB0-4610-A9B9-BFBD6472B8E2}" type="sibTrans" cxnId="{2661AE7A-30A3-4991-A888-389B908A61E1}">
      <dgm:prSet/>
      <dgm:spPr/>
      <dgm:t>
        <a:bodyPr/>
        <a:lstStyle/>
        <a:p>
          <a:endParaRPr lang="en-US"/>
        </a:p>
      </dgm:t>
    </dgm:pt>
    <dgm:pt modelId="{AF0D2FC7-0029-46EF-A08B-969E19143EA9}" type="pres">
      <dgm:prSet presAssocID="{38FAD138-8ED3-43C4-AA1D-B0837BC7FD3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D6310DB-AD8E-45D6-934F-BB2A0B655A50}" type="pres">
      <dgm:prSet presAssocID="{F9E31BA1-05A5-453C-A5BC-67154C459E1E}" presName="node" presStyleLbl="node1" presStyleIdx="0" presStyleCnt="4" custScaleY="100420" custRadScaleRad="92042" custRadScaleInc="11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AE55C-2F1A-4A22-ACEC-4D3EA85AA27F}" type="pres">
      <dgm:prSet presAssocID="{852D11BF-037F-4CD2-B921-AEAF99FD244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F6B8FEC3-1152-4F92-8C18-6C7E0530CC43}" type="pres">
      <dgm:prSet presAssocID="{852D11BF-037F-4CD2-B921-AEAF99FD244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4F881750-3BFB-42CB-A8B3-E52DA44835E7}" type="pres">
      <dgm:prSet presAssocID="{346DD6EB-E103-44C9-A772-BA7AFAA976D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123A93-BFAF-4F5B-8D2F-71D0371B14CF}" type="pres">
      <dgm:prSet presAssocID="{080E1A5C-CC99-411A-B8D3-ED584A45FA3A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3F52E1C-55F0-4428-AE1A-E0909F7B4734}" type="pres">
      <dgm:prSet presAssocID="{080E1A5C-CC99-411A-B8D3-ED584A45FA3A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1037C7C7-4CA2-44CC-9AC1-0AC14334D424}" type="pres">
      <dgm:prSet presAssocID="{8F8BF584-4CB6-4626-934A-722628A8491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E88F93-2D8E-4D0C-8C17-A93EC3EF23BD}" type="pres">
      <dgm:prSet presAssocID="{0F18A1A3-03EA-48A3-B022-EE8100DAC181}" presName="sibTrans" presStyleLbl="sibTrans2D1" presStyleIdx="2" presStyleCnt="4"/>
      <dgm:spPr/>
      <dgm:t>
        <a:bodyPr/>
        <a:lstStyle/>
        <a:p>
          <a:endParaRPr lang="en-US"/>
        </a:p>
      </dgm:t>
    </dgm:pt>
    <dgm:pt modelId="{DFC55E33-BD89-40F5-AC2A-8F27EC68226C}" type="pres">
      <dgm:prSet presAssocID="{0F18A1A3-03EA-48A3-B022-EE8100DAC181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E538C81-964A-41FA-B1A9-FABB14B003D5}" type="pres">
      <dgm:prSet presAssocID="{3AF3C0A7-A8C3-43D9-92A7-1DC963B9568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AB9089-CEEB-4CB2-AD1F-E2AEFDC481B6}" type="pres">
      <dgm:prSet presAssocID="{29338BF0-BBB0-4610-A9B9-BFBD6472B8E2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199D60D-990A-48A9-8DDD-36DB08B1364D}" type="pres">
      <dgm:prSet presAssocID="{29338BF0-BBB0-4610-A9B9-BFBD6472B8E2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B1759E53-D244-4A5F-B61B-72539FD7451D}" type="presOf" srcId="{852D11BF-037F-4CD2-B921-AEAF99FD244C}" destId="{F6B8FEC3-1152-4F92-8C18-6C7E0530CC43}" srcOrd="1" destOrd="0" presId="urn:microsoft.com/office/officeart/2005/8/layout/cycle2"/>
    <dgm:cxn modelId="{61ABF1DA-C7BA-46DA-AB43-644AB8DA91C8}" type="presOf" srcId="{0F18A1A3-03EA-48A3-B022-EE8100DAC181}" destId="{B4E88F93-2D8E-4D0C-8C17-A93EC3EF23BD}" srcOrd="0" destOrd="0" presId="urn:microsoft.com/office/officeart/2005/8/layout/cycle2"/>
    <dgm:cxn modelId="{6C3028D9-4C9E-4C3C-9FBE-19CD71721E73}" type="presOf" srcId="{080E1A5C-CC99-411A-B8D3-ED584A45FA3A}" destId="{E6123A93-BFAF-4F5B-8D2F-71D0371B14CF}" srcOrd="0" destOrd="0" presId="urn:microsoft.com/office/officeart/2005/8/layout/cycle2"/>
    <dgm:cxn modelId="{8FD26CA3-7264-4A0D-BE08-8CBC459931A2}" type="presOf" srcId="{8F8BF584-4CB6-4626-934A-722628A8491F}" destId="{1037C7C7-4CA2-44CC-9AC1-0AC14334D424}" srcOrd="0" destOrd="0" presId="urn:microsoft.com/office/officeart/2005/8/layout/cycle2"/>
    <dgm:cxn modelId="{A1C0E81D-0C54-47A2-AC13-A6BB9CBC62E3}" type="presOf" srcId="{080E1A5C-CC99-411A-B8D3-ED584A45FA3A}" destId="{33F52E1C-55F0-4428-AE1A-E0909F7B4734}" srcOrd="1" destOrd="0" presId="urn:microsoft.com/office/officeart/2005/8/layout/cycle2"/>
    <dgm:cxn modelId="{7B7E4602-CD61-413E-AF97-4FD6FD95ED0B}" srcId="{38FAD138-8ED3-43C4-AA1D-B0837BC7FD34}" destId="{8F8BF584-4CB6-4626-934A-722628A8491F}" srcOrd="2" destOrd="0" parTransId="{A7A83540-8E97-416C-9BA4-4D0EF4E26B7A}" sibTransId="{0F18A1A3-03EA-48A3-B022-EE8100DAC181}"/>
    <dgm:cxn modelId="{18A466DA-0353-49B0-A325-7E25CE37E61A}" type="presOf" srcId="{852D11BF-037F-4CD2-B921-AEAF99FD244C}" destId="{28AAE55C-2F1A-4A22-ACEC-4D3EA85AA27F}" srcOrd="0" destOrd="0" presId="urn:microsoft.com/office/officeart/2005/8/layout/cycle2"/>
    <dgm:cxn modelId="{D3A44EAE-83EB-42EC-B73C-9585B0541A70}" type="presOf" srcId="{F9E31BA1-05A5-453C-A5BC-67154C459E1E}" destId="{CD6310DB-AD8E-45D6-934F-BB2A0B655A50}" srcOrd="0" destOrd="0" presId="urn:microsoft.com/office/officeart/2005/8/layout/cycle2"/>
    <dgm:cxn modelId="{63581F72-A124-4207-B0A2-5661623C8722}" type="presOf" srcId="{3AF3C0A7-A8C3-43D9-92A7-1DC963B95689}" destId="{0E538C81-964A-41FA-B1A9-FABB14B003D5}" srcOrd="0" destOrd="0" presId="urn:microsoft.com/office/officeart/2005/8/layout/cycle2"/>
    <dgm:cxn modelId="{928ACC37-D51C-4002-AEFC-18EE2445543F}" srcId="{38FAD138-8ED3-43C4-AA1D-B0837BC7FD34}" destId="{346DD6EB-E103-44C9-A772-BA7AFAA976DA}" srcOrd="1" destOrd="0" parTransId="{A6322A0F-7E70-421D-B327-86B95603E43B}" sibTransId="{080E1A5C-CC99-411A-B8D3-ED584A45FA3A}"/>
    <dgm:cxn modelId="{33B6CBDE-BEF2-4E6D-B70B-D26B02239B74}" type="presOf" srcId="{38FAD138-8ED3-43C4-AA1D-B0837BC7FD34}" destId="{AF0D2FC7-0029-46EF-A08B-969E19143EA9}" srcOrd="0" destOrd="0" presId="urn:microsoft.com/office/officeart/2005/8/layout/cycle2"/>
    <dgm:cxn modelId="{BF2EDE78-E9CF-4C99-BABB-4920757B1F36}" type="presOf" srcId="{29338BF0-BBB0-4610-A9B9-BFBD6472B8E2}" destId="{A199D60D-990A-48A9-8DDD-36DB08B1364D}" srcOrd="1" destOrd="0" presId="urn:microsoft.com/office/officeart/2005/8/layout/cycle2"/>
    <dgm:cxn modelId="{2661AE7A-30A3-4991-A888-389B908A61E1}" srcId="{38FAD138-8ED3-43C4-AA1D-B0837BC7FD34}" destId="{3AF3C0A7-A8C3-43D9-92A7-1DC963B95689}" srcOrd="3" destOrd="0" parTransId="{24FA887C-6902-41DD-8C9D-156499A179D3}" sibTransId="{29338BF0-BBB0-4610-A9B9-BFBD6472B8E2}"/>
    <dgm:cxn modelId="{CED064C4-4C0E-4A5A-BAE2-6C0FFB7EC32E}" type="presOf" srcId="{29338BF0-BBB0-4610-A9B9-BFBD6472B8E2}" destId="{5FAB9089-CEEB-4CB2-AD1F-E2AEFDC481B6}" srcOrd="0" destOrd="0" presId="urn:microsoft.com/office/officeart/2005/8/layout/cycle2"/>
    <dgm:cxn modelId="{77EDFFAD-98A0-4097-9D99-786BAD478E31}" type="presOf" srcId="{0F18A1A3-03EA-48A3-B022-EE8100DAC181}" destId="{DFC55E33-BD89-40F5-AC2A-8F27EC68226C}" srcOrd="1" destOrd="0" presId="urn:microsoft.com/office/officeart/2005/8/layout/cycle2"/>
    <dgm:cxn modelId="{50600069-9B91-484C-8F5A-F059A07411F8}" srcId="{38FAD138-8ED3-43C4-AA1D-B0837BC7FD34}" destId="{F9E31BA1-05A5-453C-A5BC-67154C459E1E}" srcOrd="0" destOrd="0" parTransId="{B421F6AC-0E0A-42C1-BB04-795EBB6F637B}" sibTransId="{852D11BF-037F-4CD2-B921-AEAF99FD244C}"/>
    <dgm:cxn modelId="{A750B209-5B8E-4B38-BB2E-C5BDFEDCD332}" type="presOf" srcId="{346DD6EB-E103-44C9-A772-BA7AFAA976DA}" destId="{4F881750-3BFB-42CB-A8B3-E52DA44835E7}" srcOrd="0" destOrd="0" presId="urn:microsoft.com/office/officeart/2005/8/layout/cycle2"/>
    <dgm:cxn modelId="{9575D277-B9FE-4AD2-9D6C-F23E31A63034}" type="presParOf" srcId="{AF0D2FC7-0029-46EF-A08B-969E19143EA9}" destId="{CD6310DB-AD8E-45D6-934F-BB2A0B655A50}" srcOrd="0" destOrd="0" presId="urn:microsoft.com/office/officeart/2005/8/layout/cycle2"/>
    <dgm:cxn modelId="{298F7745-7CF4-4E0C-B77C-B3C04C65EC28}" type="presParOf" srcId="{AF0D2FC7-0029-46EF-A08B-969E19143EA9}" destId="{28AAE55C-2F1A-4A22-ACEC-4D3EA85AA27F}" srcOrd="1" destOrd="0" presId="urn:microsoft.com/office/officeart/2005/8/layout/cycle2"/>
    <dgm:cxn modelId="{3F89069A-F006-426A-A381-C5FCEC498BB4}" type="presParOf" srcId="{28AAE55C-2F1A-4A22-ACEC-4D3EA85AA27F}" destId="{F6B8FEC3-1152-4F92-8C18-6C7E0530CC43}" srcOrd="0" destOrd="0" presId="urn:microsoft.com/office/officeart/2005/8/layout/cycle2"/>
    <dgm:cxn modelId="{AA7E72B0-CB21-4BF6-960E-5B0354556B2A}" type="presParOf" srcId="{AF0D2FC7-0029-46EF-A08B-969E19143EA9}" destId="{4F881750-3BFB-42CB-A8B3-E52DA44835E7}" srcOrd="2" destOrd="0" presId="urn:microsoft.com/office/officeart/2005/8/layout/cycle2"/>
    <dgm:cxn modelId="{78E20F25-B262-4867-9F8B-20F834328F97}" type="presParOf" srcId="{AF0D2FC7-0029-46EF-A08B-969E19143EA9}" destId="{E6123A93-BFAF-4F5B-8D2F-71D0371B14CF}" srcOrd="3" destOrd="0" presId="urn:microsoft.com/office/officeart/2005/8/layout/cycle2"/>
    <dgm:cxn modelId="{4774DAE6-16A1-425D-8D92-46A31D964C86}" type="presParOf" srcId="{E6123A93-BFAF-4F5B-8D2F-71D0371B14CF}" destId="{33F52E1C-55F0-4428-AE1A-E0909F7B4734}" srcOrd="0" destOrd="0" presId="urn:microsoft.com/office/officeart/2005/8/layout/cycle2"/>
    <dgm:cxn modelId="{C0EBB504-9DC2-468A-9C05-239D5F011155}" type="presParOf" srcId="{AF0D2FC7-0029-46EF-A08B-969E19143EA9}" destId="{1037C7C7-4CA2-44CC-9AC1-0AC14334D424}" srcOrd="4" destOrd="0" presId="urn:microsoft.com/office/officeart/2005/8/layout/cycle2"/>
    <dgm:cxn modelId="{351C50F1-0921-4C63-9B0F-A947162CA175}" type="presParOf" srcId="{AF0D2FC7-0029-46EF-A08B-969E19143EA9}" destId="{B4E88F93-2D8E-4D0C-8C17-A93EC3EF23BD}" srcOrd="5" destOrd="0" presId="urn:microsoft.com/office/officeart/2005/8/layout/cycle2"/>
    <dgm:cxn modelId="{FD4BE0C4-31AD-4F63-A23E-59B8E85220F7}" type="presParOf" srcId="{B4E88F93-2D8E-4D0C-8C17-A93EC3EF23BD}" destId="{DFC55E33-BD89-40F5-AC2A-8F27EC68226C}" srcOrd="0" destOrd="0" presId="urn:microsoft.com/office/officeart/2005/8/layout/cycle2"/>
    <dgm:cxn modelId="{9320B9B5-2751-4C60-A53D-F3C2F6C16A03}" type="presParOf" srcId="{AF0D2FC7-0029-46EF-A08B-969E19143EA9}" destId="{0E538C81-964A-41FA-B1A9-FABB14B003D5}" srcOrd="6" destOrd="0" presId="urn:microsoft.com/office/officeart/2005/8/layout/cycle2"/>
    <dgm:cxn modelId="{7017CB75-1691-422F-9668-620D101E7AD9}" type="presParOf" srcId="{AF0D2FC7-0029-46EF-A08B-969E19143EA9}" destId="{5FAB9089-CEEB-4CB2-AD1F-E2AEFDC481B6}" srcOrd="7" destOrd="0" presId="urn:microsoft.com/office/officeart/2005/8/layout/cycle2"/>
    <dgm:cxn modelId="{A3E86A86-4143-42FC-8945-430ADC28B3D3}" type="presParOf" srcId="{5FAB9089-CEEB-4CB2-AD1F-E2AEFDC481B6}" destId="{A199D60D-990A-48A9-8DDD-36DB08B1364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6310DB-AD8E-45D6-934F-BB2A0B655A50}">
      <dsp:nvSpPr>
        <dsp:cNvPr id="0" name=""/>
        <dsp:cNvSpPr/>
      </dsp:nvSpPr>
      <dsp:spPr>
        <a:xfrm>
          <a:off x="2572523" y="127017"/>
          <a:ext cx="1507386" cy="1513717"/>
        </a:xfrm>
        <a:prstGeom prst="ellipse">
          <a:avLst/>
        </a:prstGeom>
        <a:solidFill>
          <a:srgbClr val="00009B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Competencies needed for the business development of the company</a:t>
          </a:r>
          <a:endParaRPr lang="en-US" sz="1200" kern="1200" dirty="0"/>
        </a:p>
      </dsp:txBody>
      <dsp:txXfrm>
        <a:off x="2572523" y="127017"/>
        <a:ext cx="1507386" cy="1513717"/>
      </dsp:txXfrm>
    </dsp:sp>
    <dsp:sp modelId="{28AAE55C-2F1A-4A22-ACEC-4D3EA85AA27F}">
      <dsp:nvSpPr>
        <dsp:cNvPr id="0" name=""/>
        <dsp:cNvSpPr/>
      </dsp:nvSpPr>
      <dsp:spPr>
        <a:xfrm rot="2572429">
          <a:off x="3939130" y="1360401"/>
          <a:ext cx="348691" cy="5087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2572429">
        <a:off x="3939130" y="1360401"/>
        <a:ext cx="348691" cy="508742"/>
      </dsp:txXfrm>
    </dsp:sp>
    <dsp:sp modelId="{4F881750-3BFB-42CB-A8B3-E52DA44835E7}">
      <dsp:nvSpPr>
        <dsp:cNvPr id="0" name=""/>
        <dsp:cNvSpPr/>
      </dsp:nvSpPr>
      <dsp:spPr>
        <a:xfrm>
          <a:off x="4160437" y="1604412"/>
          <a:ext cx="1507386" cy="1507386"/>
        </a:xfrm>
        <a:prstGeom prst="ellipse">
          <a:avLst/>
        </a:prstGeom>
        <a:solidFill>
          <a:srgbClr val="00009B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kern="1200" dirty="0" smtClean="0"/>
            <a:t>Competency Profiles  of each working place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4160437" y="1604412"/>
        <a:ext cx="1507386" cy="1507386"/>
      </dsp:txXfrm>
    </dsp:sp>
    <dsp:sp modelId="{E6123A93-BFAF-4F5B-8D2F-71D0371B14CF}">
      <dsp:nvSpPr>
        <dsp:cNvPr id="0" name=""/>
        <dsp:cNvSpPr/>
      </dsp:nvSpPr>
      <dsp:spPr>
        <a:xfrm rot="8100000">
          <a:off x="3920457" y="2896577"/>
          <a:ext cx="401659" cy="5087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8100000">
        <a:off x="3920457" y="2896577"/>
        <a:ext cx="401659" cy="508742"/>
      </dsp:txXfrm>
    </dsp:sp>
    <dsp:sp modelId="{1037C7C7-4CA2-44CC-9AC1-0AC14334D424}">
      <dsp:nvSpPr>
        <dsp:cNvPr id="0" name=""/>
        <dsp:cNvSpPr/>
      </dsp:nvSpPr>
      <dsp:spPr>
        <a:xfrm>
          <a:off x="2558674" y="3206175"/>
          <a:ext cx="1507386" cy="1507386"/>
        </a:xfrm>
        <a:prstGeom prst="ellipse">
          <a:avLst/>
        </a:prstGeom>
        <a:solidFill>
          <a:srgbClr val="00009B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kern="1200" dirty="0" smtClean="0"/>
            <a:t>Competencies  to be trained and developed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2558674" y="3206175"/>
        <a:ext cx="1507386" cy="1507386"/>
      </dsp:txXfrm>
    </dsp:sp>
    <dsp:sp modelId="{B4E88F93-2D8E-4D0C-8C17-A93EC3EF23BD}">
      <dsp:nvSpPr>
        <dsp:cNvPr id="0" name=""/>
        <dsp:cNvSpPr/>
      </dsp:nvSpPr>
      <dsp:spPr>
        <a:xfrm rot="13500000">
          <a:off x="2318694" y="2912654"/>
          <a:ext cx="401659" cy="5087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3500000">
        <a:off x="2318694" y="2912654"/>
        <a:ext cx="401659" cy="508742"/>
      </dsp:txXfrm>
    </dsp:sp>
    <dsp:sp modelId="{0E538C81-964A-41FA-B1A9-FABB14B003D5}">
      <dsp:nvSpPr>
        <dsp:cNvPr id="0" name=""/>
        <dsp:cNvSpPr/>
      </dsp:nvSpPr>
      <dsp:spPr>
        <a:xfrm>
          <a:off x="956911" y="1604412"/>
          <a:ext cx="1507386" cy="1507386"/>
        </a:xfrm>
        <a:prstGeom prst="ellipse">
          <a:avLst/>
        </a:prstGeom>
        <a:solidFill>
          <a:srgbClr val="00009B"/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kern="1200" dirty="0" smtClean="0"/>
            <a:t>Competencies  to be attracted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/>
        </a:p>
      </dsp:txBody>
      <dsp:txXfrm>
        <a:off x="956911" y="1604412"/>
        <a:ext cx="1507386" cy="1507386"/>
      </dsp:txXfrm>
    </dsp:sp>
    <dsp:sp modelId="{5FAB9089-CEEB-4CB2-AD1F-E2AEFDC481B6}">
      <dsp:nvSpPr>
        <dsp:cNvPr id="0" name=""/>
        <dsp:cNvSpPr/>
      </dsp:nvSpPr>
      <dsp:spPr>
        <a:xfrm rot="19057191">
          <a:off x="2330612" y="1373960"/>
          <a:ext cx="359506" cy="5087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 rot="19057191">
        <a:off x="2330612" y="1373960"/>
        <a:ext cx="359506" cy="508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73576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ctr" defTabSz="864017" fontAlgn="auto">
              <a:spcBef>
                <a:spcPts val="0"/>
              </a:spcBef>
              <a:spcAft>
                <a:spcPts val="0"/>
              </a:spcAft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de-DE" dirty="0"/>
              <a:t>Kopfzeile für Handzetteldruck und Notizblätter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816600" y="9371013"/>
            <a:ext cx="93345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864017" fontAlgn="auto">
              <a:spcBef>
                <a:spcPts val="0"/>
              </a:spcBef>
              <a:spcAft>
                <a:spcPts val="0"/>
              </a:spcAft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5E82578-F38C-4156-939B-98B1EA918457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58166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64017" fontAlgn="auto">
              <a:spcBef>
                <a:spcPts val="0"/>
              </a:spcBef>
              <a:spcAft>
                <a:spcPts val="0"/>
              </a:spcAft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de-DE" dirty="0"/>
              <a:t>Bereich, Datum</a:t>
            </a:r>
          </a:p>
        </p:txBody>
      </p:sp>
    </p:spTree>
    <p:extLst>
      <p:ext uri="{BB962C8B-B14F-4D97-AF65-F5344CB8AC3E}">
        <p14:creationId xmlns:p14="http://schemas.microsoft.com/office/powerpoint/2010/main" xmlns="" val="434971292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73576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ctr" defTabSz="864017" fontAlgn="auto">
              <a:spcBef>
                <a:spcPts val="0"/>
              </a:spcBef>
              <a:spcAft>
                <a:spcPts val="0"/>
              </a:spcAft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de-DE"/>
              <a:t>Kopfzeile für Handzetteldruck und Notizblätter</a:t>
            </a:r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dirty="0" smtClean="0"/>
              <a:t>Textmasterformate durch Klicken bearbeiten</a:t>
            </a:r>
          </a:p>
          <a:p>
            <a:pPr lvl="1"/>
            <a:r>
              <a:rPr lang="de-DE" noProof="0" dirty="0" smtClean="0"/>
              <a:t>Zweite Ebene</a:t>
            </a:r>
          </a:p>
          <a:p>
            <a:pPr lvl="2"/>
            <a:r>
              <a:rPr lang="de-DE" noProof="0" dirty="0" smtClean="0"/>
              <a:t>Dritte Ebene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58166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64017" fontAlgn="auto">
              <a:spcBef>
                <a:spcPts val="0"/>
              </a:spcBef>
              <a:spcAft>
                <a:spcPts val="0"/>
              </a:spcAft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de-DE"/>
              <a:t>Bereich, Datum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816600" y="9371013"/>
            <a:ext cx="91757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864017" fontAlgn="auto">
              <a:spcBef>
                <a:spcPts val="0"/>
              </a:spcBef>
              <a:spcAft>
                <a:spcPts val="0"/>
              </a:spcAft>
              <a:defRPr sz="1000">
                <a:latin typeface="+mn-lt"/>
                <a:cs typeface="+mn-cs"/>
              </a:defRPr>
            </a:lvl1pPr>
          </a:lstStyle>
          <a:p>
            <a:pPr>
              <a:defRPr/>
            </a:pPr>
            <a:fld id="{6E2D79A7-7C13-454B-8839-0936D0251232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40956237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defTabSz="91378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6892" algn="l" defTabSz="91378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3785" algn="l" defTabSz="91378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0677" algn="l" defTabSz="91378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7569" algn="l" defTabSz="91378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5562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76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89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01" algn="l" defTabSz="91422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mit Bild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09884" y="620714"/>
            <a:ext cx="8510588" cy="863600"/>
          </a:xfrm>
        </p:spPr>
        <p:txBody>
          <a:bodyPr/>
          <a:lstStyle/>
          <a:p>
            <a:r>
              <a:rPr lang="en-US" dirty="0" smtClean="0"/>
              <a:t>Position the headline here. Headlines </a:t>
            </a:r>
            <a:br>
              <a:rPr lang="en-US" dirty="0" smtClean="0"/>
            </a:br>
            <a:r>
              <a:rPr lang="en-US" dirty="0" smtClean="0"/>
              <a:t>may cover one or two lines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21818" y="1628649"/>
            <a:ext cx="8506955" cy="11511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5000"/>
              </a:lnSpc>
              <a:buNone/>
              <a:defRPr sz="1800" b="1" i="1">
                <a:solidFill>
                  <a:schemeClr val="tx2"/>
                </a:solidFill>
              </a:defRPr>
            </a:lvl1pPr>
            <a:lvl2pPr marL="45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Venue and date, e.g., August 15, 2013</a:t>
            </a:r>
          </a:p>
          <a:p>
            <a:r>
              <a:rPr lang="en-GB" noProof="0" dirty="0" smtClean="0"/>
              <a:t>Name of speaker</a:t>
            </a:r>
          </a:p>
        </p:txBody>
      </p:sp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323528" y="6315115"/>
            <a:ext cx="4319910" cy="413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ts val="200"/>
              </a:spcBef>
            </a:pPr>
            <a:r>
              <a:rPr lang="de-DE" sz="800" dirty="0" smtClean="0">
                <a:solidFill>
                  <a:schemeClr val="bg2"/>
                </a:solidFill>
              </a:rPr>
              <a:t>A </a:t>
            </a:r>
            <a:r>
              <a:rPr lang="de-DE" sz="800" dirty="0" err="1" smtClean="0">
                <a:solidFill>
                  <a:schemeClr val="bg2"/>
                </a:solidFill>
              </a:rPr>
              <a:t>Subsidiary</a:t>
            </a:r>
            <a:r>
              <a:rPr lang="de-DE" sz="800" dirty="0" smtClean="0">
                <a:solidFill>
                  <a:schemeClr val="bg2"/>
                </a:solidFill>
              </a:rPr>
              <a:t> </a:t>
            </a:r>
            <a:r>
              <a:rPr lang="de-DE" sz="800" dirty="0" err="1" smtClean="0">
                <a:solidFill>
                  <a:schemeClr val="bg2"/>
                </a:solidFill>
              </a:rPr>
              <a:t>of</a:t>
            </a:r>
            <a:r>
              <a:rPr lang="de-DE" sz="800" dirty="0" smtClean="0">
                <a:solidFill>
                  <a:schemeClr val="bg2"/>
                </a:solidFill>
              </a:rPr>
              <a:t> Fraport AG</a:t>
            </a:r>
          </a:p>
          <a:p>
            <a:pPr algn="l">
              <a:lnSpc>
                <a:spcPct val="105000"/>
              </a:lnSpc>
              <a:spcBef>
                <a:spcPts val="200"/>
              </a:spcBef>
            </a:pPr>
            <a:r>
              <a:rPr lang="de-DE" sz="1600" b="1" i="1" kern="1200" dirty="0" err="1" smtClean="0">
                <a:solidFill>
                  <a:srgbClr val="000091"/>
                </a:solidFill>
                <a:latin typeface="Arial" charset="0"/>
                <a:ea typeface="+mn-ea"/>
                <a:cs typeface="Arial" charset="0"/>
              </a:rPr>
              <a:t>Fraport</a:t>
            </a:r>
            <a:r>
              <a:rPr lang="de-DE" sz="1600" b="1" i="1" kern="1200" baseline="0" dirty="0" smtClean="0">
                <a:solidFill>
                  <a:srgbClr val="00009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de-DE" sz="1600" b="1" i="1" kern="1200" baseline="0" dirty="0" err="1" smtClean="0">
                <a:solidFill>
                  <a:srgbClr val="000091"/>
                </a:solidFill>
                <a:latin typeface="Arial" charset="0"/>
                <a:ea typeface="+mn-ea"/>
                <a:cs typeface="Arial" charset="0"/>
              </a:rPr>
              <a:t>Twin</a:t>
            </a:r>
            <a:r>
              <a:rPr lang="de-DE" sz="1600" b="1" i="1" kern="1200" baseline="0" dirty="0" smtClean="0">
                <a:solidFill>
                  <a:srgbClr val="000091"/>
                </a:solidFill>
                <a:latin typeface="Arial" charset="0"/>
                <a:ea typeface="+mn-ea"/>
                <a:cs typeface="Arial" charset="0"/>
              </a:rPr>
              <a:t> Star Airport Management A.D.</a:t>
            </a:r>
            <a:endParaRPr lang="de-DE" sz="1600" b="1" i="1" kern="1200" dirty="0" smtClean="0">
              <a:solidFill>
                <a:srgbClr val="000091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17199" y="620714"/>
            <a:ext cx="8510588" cy="863600"/>
          </a:xfrm>
        </p:spPr>
        <p:txBody>
          <a:bodyPr/>
          <a:lstStyle/>
          <a:p>
            <a:r>
              <a:rPr lang="de-DE" dirty="0" smtClean="0"/>
              <a:t>Title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Title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, Date (Insert: -&gt; Header &amp; </a:t>
            </a:r>
            <a:r>
              <a:rPr lang="de-DE" dirty="0" err="1" smtClean="0"/>
              <a:t>Footer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F9FCA-3C6E-4772-9A3A-B65ED862FFA2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6213" y="620714"/>
            <a:ext cx="8503937" cy="8636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Title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, Date (Insert: -&gt; Header &amp; </a:t>
            </a:r>
            <a:r>
              <a:rPr lang="de-DE" dirty="0" err="1" smtClean="0"/>
              <a:t>Footer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16213" y="620713"/>
            <a:ext cx="8503937" cy="863600"/>
          </a:xfrm>
        </p:spPr>
        <p:txBody>
          <a:bodyPr/>
          <a:lstStyle/>
          <a:p>
            <a:r>
              <a:rPr lang="de-DE" dirty="0" smtClean="0"/>
              <a:t>Title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/>
          </a:p>
        </p:txBody>
      </p:sp>
      <p:sp>
        <p:nvSpPr>
          <p:cNvPr id="5" name="Inhaltsplatzhalter 10"/>
          <p:cNvSpPr>
            <a:spLocks noGrp="1"/>
          </p:cNvSpPr>
          <p:nvPr>
            <p:ph sz="quarter" idx="12" hasCustomPrompt="1"/>
          </p:nvPr>
        </p:nvSpPr>
        <p:spPr>
          <a:xfrm>
            <a:off x="323528" y="1628799"/>
            <a:ext cx="4162815" cy="4895825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  <p:sp>
        <p:nvSpPr>
          <p:cNvPr id="6" name="Inhaltsplatzhalter 11"/>
          <p:cNvSpPr>
            <a:spLocks noGrp="1"/>
          </p:cNvSpPr>
          <p:nvPr>
            <p:ph sz="quarter" idx="13" hasCustomPrompt="1"/>
          </p:nvPr>
        </p:nvSpPr>
        <p:spPr>
          <a:xfrm>
            <a:off x="4636767" y="1628799"/>
            <a:ext cx="4183383" cy="4895825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Title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, Date (Insert: -&gt; Header &amp; </a:t>
            </a:r>
            <a:r>
              <a:rPr lang="de-DE" dirty="0" err="1" smtClean="0"/>
              <a:t>Footer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96FD5-AC59-4071-901C-8B2057AC98DC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18185" y="620714"/>
            <a:ext cx="8510588" cy="863599"/>
          </a:xfrm>
        </p:spPr>
        <p:txBody>
          <a:bodyPr/>
          <a:lstStyle/>
          <a:p>
            <a:r>
              <a:rPr lang="de-DE" dirty="0" smtClean="0"/>
              <a:t>Title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 hasCustomPrompt="1"/>
          </p:nvPr>
        </p:nvSpPr>
        <p:spPr>
          <a:xfrm>
            <a:off x="309884" y="1628799"/>
            <a:ext cx="2736000" cy="4895825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710855" y="144463"/>
            <a:ext cx="712879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Title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, Date (Insert: -&gt; Header &amp; </a:t>
            </a:r>
            <a:r>
              <a:rPr lang="de-DE" dirty="0" err="1" smtClean="0"/>
              <a:t>Footer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17"/>
          </p:nvPr>
        </p:nvSpPr>
        <p:spPr>
          <a:xfrm>
            <a:off x="316213" y="144463"/>
            <a:ext cx="39464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605DA-E795-41CB-9F78-F8B29F920EFE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18" hasCustomPrompt="1"/>
          </p:nvPr>
        </p:nvSpPr>
        <p:spPr>
          <a:xfrm>
            <a:off x="3197178" y="1628800"/>
            <a:ext cx="2736000" cy="4892621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5000"/>
              </a:lnSpc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19" hasCustomPrompt="1"/>
          </p:nvPr>
        </p:nvSpPr>
        <p:spPr>
          <a:xfrm>
            <a:off x="6084472" y="1628799"/>
            <a:ext cx="2736000" cy="48958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5000"/>
              </a:lnSpc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16274" y="620713"/>
            <a:ext cx="8511513" cy="863600"/>
          </a:xfrm>
        </p:spPr>
        <p:txBody>
          <a:bodyPr/>
          <a:lstStyle/>
          <a:p>
            <a:r>
              <a:rPr lang="de-DE" dirty="0" smtClean="0"/>
              <a:t>Title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/>
          </a:p>
        </p:txBody>
      </p:sp>
      <p:sp>
        <p:nvSpPr>
          <p:cNvPr id="5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317199" y="1628800"/>
            <a:ext cx="4176713" cy="2358000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3" hasCustomPrompt="1"/>
          </p:nvPr>
        </p:nvSpPr>
        <p:spPr>
          <a:xfrm>
            <a:off x="317200" y="4149080"/>
            <a:ext cx="4176712" cy="2358000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  <p:sp>
        <p:nvSpPr>
          <p:cNvPr id="7" name="Inhaltsplatzhalter 5"/>
          <p:cNvSpPr>
            <a:spLocks noGrp="1"/>
          </p:cNvSpPr>
          <p:nvPr>
            <p:ph sz="quarter" idx="14" hasCustomPrompt="1"/>
          </p:nvPr>
        </p:nvSpPr>
        <p:spPr>
          <a:xfrm>
            <a:off x="4631059" y="1628800"/>
            <a:ext cx="4189413" cy="2358000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  <p:sp>
        <p:nvSpPr>
          <p:cNvPr id="8" name="Inhaltsplatzhalter 5"/>
          <p:cNvSpPr>
            <a:spLocks noGrp="1"/>
          </p:cNvSpPr>
          <p:nvPr>
            <p:ph sz="quarter" idx="15" hasCustomPrompt="1"/>
          </p:nvPr>
        </p:nvSpPr>
        <p:spPr>
          <a:xfrm>
            <a:off x="4631060" y="4149080"/>
            <a:ext cx="4189412" cy="2358000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710855" y="144463"/>
            <a:ext cx="712879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Title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, Date (Insert: -&gt; Header &amp; </a:t>
            </a:r>
            <a:r>
              <a:rPr lang="de-DE" dirty="0" err="1" smtClean="0"/>
              <a:t>Footer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17"/>
          </p:nvPr>
        </p:nvSpPr>
        <p:spPr>
          <a:xfrm>
            <a:off x="316213" y="144463"/>
            <a:ext cx="39464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61613-E2A3-49DB-8691-3CD5D43A4C77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15269" y="1628800"/>
            <a:ext cx="8497888" cy="2060575"/>
          </a:xfrm>
        </p:spPr>
        <p:txBody>
          <a:bodyPr>
            <a:noAutofit/>
          </a:bodyPr>
          <a:lstStyle>
            <a:lvl1pPr algn="l">
              <a:defRPr sz="2400" b="1" cap="none" baseline="0"/>
            </a:lvl1pPr>
          </a:lstStyle>
          <a:p>
            <a:r>
              <a:rPr lang="de-DE" dirty="0" smtClean="0"/>
              <a:t>Title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712828" y="144463"/>
            <a:ext cx="712879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Title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, Date (Insert: -&gt; Header &amp; </a:t>
            </a:r>
            <a:r>
              <a:rPr lang="de-DE" dirty="0" err="1" smtClean="0"/>
              <a:t>Footer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318186" y="144463"/>
            <a:ext cx="39464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14706-F9B7-4120-8F5D-CB72EB364EC1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710855" y="144463"/>
            <a:ext cx="712879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Title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, Date (Insert: -&gt; Header &amp; </a:t>
            </a:r>
            <a:r>
              <a:rPr lang="de-DE" dirty="0" err="1" smtClean="0"/>
              <a:t>Footer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316213" y="144463"/>
            <a:ext cx="39464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B3CF8-F778-4E40-A438-A446B3B4A75C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17201" y="620713"/>
            <a:ext cx="8502950" cy="863600"/>
          </a:xfrm>
        </p:spPr>
        <p:txBody>
          <a:bodyPr/>
          <a:lstStyle/>
          <a:p>
            <a:r>
              <a:rPr lang="de-DE" dirty="0" smtClean="0"/>
              <a:t>Title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16275" y="1628649"/>
            <a:ext cx="8503876" cy="48959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5000"/>
              </a:lnSpc>
              <a:spcBef>
                <a:spcPts val="1250"/>
              </a:spcBef>
              <a:tabLst>
                <a:tab pos="4190119" algn="l"/>
                <a:tab pos="4951959" algn="r"/>
              </a:tabLst>
              <a:defRPr sz="1800"/>
            </a:lvl1pPr>
            <a:lvl2pPr>
              <a:tabLst>
                <a:tab pos="4190119" algn="l"/>
                <a:tab pos="4951959" algn="r"/>
              </a:tabLst>
              <a:defRPr/>
            </a:lvl2pPr>
            <a:lvl3pPr>
              <a:tabLst>
                <a:tab pos="4190119" algn="l"/>
                <a:tab pos="4951959" algn="r"/>
              </a:tabLst>
              <a:defRPr/>
            </a:lvl3pPr>
            <a:lvl4pPr>
              <a:tabLst>
                <a:tab pos="4190119" algn="l"/>
                <a:tab pos="4951959" algn="r"/>
              </a:tabLst>
              <a:defRPr/>
            </a:lvl4pPr>
            <a:lvl5pPr>
              <a:tabLst>
                <a:tab pos="4190119" algn="l"/>
                <a:tab pos="4951959" algn="r"/>
              </a:tabLst>
              <a:defRPr/>
            </a:lvl5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710855" y="144463"/>
            <a:ext cx="712879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Title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, Date (Insert: -&gt; Header &amp; </a:t>
            </a:r>
            <a:r>
              <a:rPr lang="de-DE" dirty="0" err="1" smtClean="0"/>
              <a:t>Footer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316213" y="144463"/>
            <a:ext cx="39464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9B098-CCE8-4FF6-AF1F-FCC8C277B1D8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nuell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18186" y="620713"/>
            <a:ext cx="8501964" cy="863600"/>
          </a:xfrm>
        </p:spPr>
        <p:txBody>
          <a:bodyPr/>
          <a:lstStyle/>
          <a:p>
            <a:r>
              <a:rPr lang="de-DE" dirty="0" smtClean="0"/>
              <a:t>Title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17261" y="1628799"/>
            <a:ext cx="8502890" cy="4895825"/>
          </a:xfrm>
          <a:prstGeom prst="rect">
            <a:avLst/>
          </a:prstGeom>
        </p:spPr>
        <p:txBody>
          <a:bodyPr/>
          <a:lstStyle>
            <a:lvl1pPr>
              <a:lnSpc>
                <a:spcPct val="105000"/>
              </a:lnSpc>
              <a:spcBef>
                <a:spcPts val="0"/>
              </a:spcBef>
              <a:tabLst>
                <a:tab pos="761839" algn="l"/>
              </a:tabLst>
              <a:defRPr/>
            </a:lvl1pPr>
            <a:lvl2pPr>
              <a:spcBef>
                <a:spcPts val="0"/>
              </a:spcBef>
              <a:tabLst>
                <a:tab pos="761839" algn="l"/>
              </a:tabLst>
              <a:defRPr/>
            </a:lvl2pPr>
            <a:lvl3pPr>
              <a:spcBef>
                <a:spcPts val="0"/>
              </a:spcBef>
              <a:tabLst>
                <a:tab pos="761839" algn="l"/>
              </a:tabLst>
              <a:defRPr/>
            </a:lvl3pPr>
            <a:lvl4pPr>
              <a:spcBef>
                <a:spcPts val="0"/>
              </a:spcBef>
              <a:tabLst>
                <a:tab pos="761839" algn="l"/>
              </a:tabLst>
              <a:defRPr/>
            </a:lvl4pPr>
            <a:lvl5pPr>
              <a:spcBef>
                <a:spcPts val="0"/>
              </a:spcBef>
              <a:tabLst>
                <a:tab pos="761839" algn="l"/>
              </a:tabLst>
              <a:defRPr/>
            </a:lvl5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710855" y="144463"/>
            <a:ext cx="712879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Title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, Date (Insert: -&gt; Header &amp; </a:t>
            </a:r>
            <a:r>
              <a:rPr lang="de-DE" dirty="0" err="1" smtClean="0"/>
              <a:t>Footer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>
          <a:xfrm>
            <a:off x="316213" y="144463"/>
            <a:ext cx="394642" cy="33220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608BD-AB71-493E-A374-043A743FA547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foli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 userDrawn="1"/>
        </p:nvSpPr>
        <p:spPr bwMode="auto">
          <a:xfrm>
            <a:off x="323850" y="1628775"/>
            <a:ext cx="8496300" cy="369332"/>
          </a:xfrm>
          <a:prstGeom prst="rect">
            <a:avLst/>
          </a:prstGeom>
          <a:noFill/>
          <a:ln w="9525">
            <a:noFill/>
            <a:miter lim="800000"/>
            <a:headEnd type="none" w="med" len="lg"/>
            <a:tailEnd type="none" w="med" len="lg"/>
          </a:ln>
        </p:spPr>
        <p:txBody>
          <a:bodyPr wrap="square" lIns="0" tIns="0" rIns="0" bIns="0">
            <a:spAutoFit/>
          </a:bodyPr>
          <a:lstStyle/>
          <a:p>
            <a:r>
              <a:rPr lang="en-GB" sz="2400" b="1" i="1" dirty="0" smtClean="0">
                <a:solidFill>
                  <a:srgbClr val="00009B"/>
                </a:solidFill>
              </a:rPr>
              <a:t>Thank you for your attention!</a:t>
            </a:r>
            <a:endParaRPr lang="de-DE" sz="2300" b="1" i="1" dirty="0">
              <a:solidFill>
                <a:srgbClr val="00009B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324515" y="620688"/>
            <a:ext cx="8495635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Title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712828" y="144463"/>
            <a:ext cx="6955516" cy="33220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defTabSz="914226" fontAlgn="auto">
              <a:spcBef>
                <a:spcPts val="0"/>
              </a:spcBef>
              <a:spcAft>
                <a:spcPts val="0"/>
              </a:spcAft>
              <a:defRPr sz="800" i="1">
                <a:solidFill>
                  <a:srgbClr val="AAAFA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e-DE" dirty="0" smtClean="0"/>
              <a:t>Title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Presentation</a:t>
            </a:r>
            <a:r>
              <a:rPr lang="de-DE" dirty="0" smtClean="0"/>
              <a:t>, Date (Insert: -&gt; Header &amp; </a:t>
            </a:r>
            <a:r>
              <a:rPr lang="de-DE" dirty="0" err="1" smtClean="0"/>
              <a:t>Footer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18186" y="144463"/>
            <a:ext cx="394642" cy="332209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 defTabSz="914226" fontAlgn="auto">
              <a:spcBef>
                <a:spcPts val="0"/>
              </a:spcBef>
              <a:spcAft>
                <a:spcPts val="0"/>
              </a:spcAft>
              <a:defRPr sz="800" i="1">
                <a:solidFill>
                  <a:srgbClr val="AAAFA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697262-914B-4D00-A475-9D5ACA9C77AF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7" name="Textplatzhalter 2"/>
          <p:cNvSpPr>
            <a:spLocks noGrp="1"/>
          </p:cNvSpPr>
          <p:nvPr>
            <p:ph type="body" idx="1"/>
          </p:nvPr>
        </p:nvSpPr>
        <p:spPr>
          <a:xfrm>
            <a:off x="317199" y="1628800"/>
            <a:ext cx="8510588" cy="48885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 </a:t>
            </a:r>
            <a:r>
              <a:rPr lang="de-DE" dirty="0" err="1" smtClean="0"/>
              <a:t>master</a:t>
            </a:r>
            <a:r>
              <a:rPr lang="de-DE" dirty="0" smtClean="0"/>
              <a:t> –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via </a:t>
            </a:r>
            <a:r>
              <a:rPr lang="de-DE" dirty="0" err="1" smtClean="0"/>
              <a:t>mouseclick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4"/>
            <a:r>
              <a:rPr lang="de-DE" dirty="0" err="1" smtClean="0"/>
              <a:t>Fifth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715773" y="6590839"/>
            <a:ext cx="3331907" cy="193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05000"/>
              </a:lnSpc>
              <a:spcBef>
                <a:spcPts val="200"/>
              </a:spcBef>
            </a:pPr>
            <a:r>
              <a:rPr lang="de-DE" sz="1200" b="1" i="1" kern="1200" dirty="0" err="1" smtClean="0">
                <a:solidFill>
                  <a:srgbClr val="000091"/>
                </a:solidFill>
                <a:latin typeface="Arial" charset="0"/>
                <a:ea typeface="+mn-ea"/>
                <a:cs typeface="Arial" charset="0"/>
              </a:rPr>
              <a:t>Fraport</a:t>
            </a:r>
            <a:r>
              <a:rPr lang="de-DE" sz="1200" b="1" i="1" kern="1200" dirty="0" smtClean="0">
                <a:solidFill>
                  <a:srgbClr val="000091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de-DE" sz="1200" b="1" i="1" kern="1200" dirty="0" err="1" smtClean="0">
                <a:solidFill>
                  <a:srgbClr val="000091"/>
                </a:solidFill>
                <a:latin typeface="Arial" charset="0"/>
                <a:ea typeface="+mn-ea"/>
                <a:cs typeface="Arial" charset="0"/>
              </a:rPr>
              <a:t>Twin</a:t>
            </a:r>
            <a:r>
              <a:rPr lang="de-DE" sz="1200" b="1" i="1" kern="1200" dirty="0" smtClean="0">
                <a:solidFill>
                  <a:srgbClr val="000091"/>
                </a:solidFill>
                <a:latin typeface="Arial" charset="0"/>
                <a:ea typeface="+mn-ea"/>
                <a:cs typeface="Arial" charset="0"/>
              </a:rPr>
              <a:t> Star</a:t>
            </a:r>
            <a:r>
              <a:rPr lang="de-DE" sz="1200" b="1" i="1" kern="1200" baseline="0" dirty="0" smtClean="0">
                <a:solidFill>
                  <a:srgbClr val="000091"/>
                </a:solidFill>
                <a:latin typeface="Arial" charset="0"/>
                <a:ea typeface="+mn-ea"/>
                <a:cs typeface="Arial" charset="0"/>
              </a:rPr>
              <a:t> Airport Management A.D.</a:t>
            </a:r>
            <a:endParaRPr lang="de-DE" sz="1200" b="1" i="1" kern="1200" dirty="0" smtClean="0">
              <a:solidFill>
                <a:srgbClr val="000091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10" r:id="rId11"/>
  </p:sldLayoutIdLst>
  <p:hf hdr="0" dt="0"/>
  <p:txStyles>
    <p:titleStyle>
      <a:lvl1pPr algn="l" defTabSz="913785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400" b="1" i="1" kern="1200">
          <a:solidFill>
            <a:srgbClr val="00009B"/>
          </a:solidFill>
          <a:latin typeface="+mj-lt"/>
          <a:ea typeface="+mj-ea"/>
          <a:cs typeface="+mj-cs"/>
        </a:defRPr>
      </a:lvl1pPr>
      <a:lvl2pPr algn="l" defTabSz="913785" rtl="0" eaLnBrk="1" fontAlgn="base" hangingPunct="1">
        <a:spcBef>
          <a:spcPct val="0"/>
        </a:spcBef>
        <a:spcAft>
          <a:spcPct val="0"/>
        </a:spcAft>
        <a:defRPr sz="2500" b="1" i="1">
          <a:solidFill>
            <a:schemeClr val="tx2"/>
          </a:solidFill>
          <a:latin typeface="Arial" charset="0"/>
        </a:defRPr>
      </a:lvl2pPr>
      <a:lvl3pPr algn="l" defTabSz="913785" rtl="0" eaLnBrk="1" fontAlgn="base" hangingPunct="1">
        <a:spcBef>
          <a:spcPct val="0"/>
        </a:spcBef>
        <a:spcAft>
          <a:spcPct val="0"/>
        </a:spcAft>
        <a:defRPr sz="2500" b="1" i="1">
          <a:solidFill>
            <a:schemeClr val="tx2"/>
          </a:solidFill>
          <a:latin typeface="Arial" charset="0"/>
        </a:defRPr>
      </a:lvl3pPr>
      <a:lvl4pPr algn="l" defTabSz="913785" rtl="0" eaLnBrk="1" fontAlgn="base" hangingPunct="1">
        <a:spcBef>
          <a:spcPct val="0"/>
        </a:spcBef>
        <a:spcAft>
          <a:spcPct val="0"/>
        </a:spcAft>
        <a:defRPr sz="2500" b="1" i="1">
          <a:solidFill>
            <a:schemeClr val="tx2"/>
          </a:solidFill>
          <a:latin typeface="Arial" charset="0"/>
        </a:defRPr>
      </a:lvl4pPr>
      <a:lvl5pPr algn="l" defTabSz="913785" rtl="0" eaLnBrk="1" fontAlgn="base" hangingPunct="1">
        <a:spcBef>
          <a:spcPct val="0"/>
        </a:spcBef>
        <a:spcAft>
          <a:spcPct val="0"/>
        </a:spcAft>
        <a:defRPr sz="2500" b="1" i="1">
          <a:solidFill>
            <a:schemeClr val="tx2"/>
          </a:solidFill>
          <a:latin typeface="Arial" charset="0"/>
        </a:defRPr>
      </a:lvl5pPr>
      <a:lvl6pPr marL="483768" algn="l" defTabSz="913785" rtl="0" eaLnBrk="1" fontAlgn="base" hangingPunct="1">
        <a:spcBef>
          <a:spcPct val="0"/>
        </a:spcBef>
        <a:spcAft>
          <a:spcPct val="0"/>
        </a:spcAft>
        <a:defRPr sz="2500" b="1" i="1">
          <a:solidFill>
            <a:schemeClr val="tx2"/>
          </a:solidFill>
          <a:latin typeface="Arial" charset="0"/>
        </a:defRPr>
      </a:lvl6pPr>
      <a:lvl7pPr marL="967537" algn="l" defTabSz="913785" rtl="0" eaLnBrk="1" fontAlgn="base" hangingPunct="1">
        <a:spcBef>
          <a:spcPct val="0"/>
        </a:spcBef>
        <a:spcAft>
          <a:spcPct val="0"/>
        </a:spcAft>
        <a:defRPr sz="2500" b="1" i="1">
          <a:solidFill>
            <a:schemeClr val="tx2"/>
          </a:solidFill>
          <a:latin typeface="Arial" charset="0"/>
        </a:defRPr>
      </a:lvl7pPr>
      <a:lvl8pPr marL="1451305" algn="l" defTabSz="913785" rtl="0" eaLnBrk="1" fontAlgn="base" hangingPunct="1">
        <a:spcBef>
          <a:spcPct val="0"/>
        </a:spcBef>
        <a:spcAft>
          <a:spcPct val="0"/>
        </a:spcAft>
        <a:defRPr sz="2500" b="1" i="1">
          <a:solidFill>
            <a:schemeClr val="tx2"/>
          </a:solidFill>
          <a:latin typeface="Arial" charset="0"/>
        </a:defRPr>
      </a:lvl8pPr>
      <a:lvl9pPr marL="1935074" algn="l" defTabSz="913785" rtl="0" eaLnBrk="1" fontAlgn="base" hangingPunct="1">
        <a:spcBef>
          <a:spcPct val="0"/>
        </a:spcBef>
        <a:spcAft>
          <a:spcPct val="0"/>
        </a:spcAft>
        <a:defRPr sz="2500" b="1" i="1">
          <a:solidFill>
            <a:schemeClr val="tx2"/>
          </a:solidFill>
          <a:latin typeface="Arial" charset="0"/>
        </a:defRPr>
      </a:lvl9pPr>
    </p:titleStyle>
    <p:bodyStyle>
      <a:lvl1pPr algn="l" defTabSz="379624" rtl="0" eaLnBrk="1" fontAlgn="base" hangingPunct="1">
        <a:lnSpc>
          <a:spcPct val="105000"/>
        </a:lnSpc>
        <a:spcBef>
          <a:spcPct val="0"/>
        </a:spcBef>
        <a:spcAft>
          <a:spcPts val="0"/>
        </a:spcAft>
        <a:buFont typeface="Arial" charset="0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71115" indent="-189812" algn="l" defTabSz="379624" rtl="0" eaLnBrk="1" fontAlgn="base" hangingPunct="1">
        <a:lnSpc>
          <a:spcPct val="105000"/>
        </a:lnSpc>
        <a:spcBef>
          <a:spcPct val="0"/>
        </a:spcBef>
        <a:spcAft>
          <a:spcPts val="0"/>
        </a:spcAft>
        <a:buClrTx/>
        <a:buFont typeface="Symbol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50739" indent="-189812" algn="l" defTabSz="379624" rtl="0" eaLnBrk="1" fontAlgn="base" hangingPunct="1">
        <a:lnSpc>
          <a:spcPct val="105000"/>
        </a:lnSpc>
        <a:spcBef>
          <a:spcPct val="0"/>
        </a:spcBef>
        <a:spcAft>
          <a:spcPts val="0"/>
        </a:spcAft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2043" indent="-189812" algn="l" defTabSz="379624" rtl="0" eaLnBrk="1" fontAlgn="base" hangingPunct="1">
        <a:lnSpc>
          <a:spcPct val="105000"/>
        </a:lnSpc>
        <a:spcBef>
          <a:spcPct val="0"/>
        </a:spcBef>
        <a:spcAft>
          <a:spcPts val="0"/>
        </a:spcAft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13345" indent="-189812" algn="l" defTabSz="379624" rtl="0" eaLnBrk="1" fontAlgn="base" hangingPunct="1">
        <a:lnSpc>
          <a:spcPct val="105000"/>
        </a:lnSpc>
        <a:spcBef>
          <a:spcPct val="0"/>
        </a:spcBef>
        <a:spcAft>
          <a:spcPts val="0"/>
        </a:spcAft>
        <a:buFont typeface="Arial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120" indent="-228556" algn="l" defTabSz="9142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33" indent="-228556" algn="l" defTabSz="9142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45" indent="-228556" algn="l" defTabSz="9142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56" indent="-228556" algn="l" defTabSz="91422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2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6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38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51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62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76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89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01" algn="l" defTabSz="91422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johnsonkm.com/wp-content/uploads/2014/12/its-easy-for-companies-to-get-ahead-of-themselves-especially-when-it-com_243_502482_0_14074593_500-300x225.jp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1</a:t>
            </a:fld>
            <a:endParaRPr lang="de-DE" dirty="0"/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368867" y="2761715"/>
            <a:ext cx="8503937" cy="864096"/>
          </a:xfrm>
        </p:spPr>
        <p:txBody>
          <a:bodyPr/>
          <a:lstStyle/>
          <a:p>
            <a:pPr algn="ctr"/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Talent </a:t>
            </a:r>
            <a:r>
              <a:rPr lang="en-US" sz="4000" dirty="0" smtClean="0"/>
              <a:t>Management</a:t>
            </a:r>
            <a:endParaRPr lang="en-US" sz="4000" dirty="0"/>
          </a:p>
        </p:txBody>
      </p:sp>
      <p:sp>
        <p:nvSpPr>
          <p:cNvPr id="2" name="AutoShape 2" descr="Резултат с изображение за CHALLENGE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pic>
        <p:nvPicPr>
          <p:cNvPr id="1026" name="Picture 2" descr="I:\Aviation HR Excellence\Logo Fin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21342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928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7225" y="3501008"/>
            <a:ext cx="1685354" cy="1685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38200" y="912813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3785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2400" b="1" i="1" kern="1200" baseline="0">
                <a:solidFill>
                  <a:srgbClr val="00009B"/>
                </a:solidFill>
                <a:latin typeface="+mj-lt"/>
                <a:ea typeface="+mj-ea"/>
                <a:cs typeface="+mj-cs"/>
              </a:defRPr>
            </a:lvl1pPr>
            <a:lvl2pPr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2pPr>
            <a:lvl3pPr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3pPr>
            <a:lvl4pPr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4pPr>
            <a:lvl5pPr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5pPr>
            <a:lvl6pPr marL="483768"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6pPr>
            <a:lvl7pPr marL="967537"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7pPr>
            <a:lvl8pPr marL="1451305"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8pPr>
            <a:lvl9pPr marL="1935074"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de-DE" altLang="en-US" dirty="0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333188" y="1141413"/>
            <a:ext cx="2477624" cy="6096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de-DE" altLang="en-US" sz="1400" b="1" dirty="0" smtClean="0">
                <a:solidFill>
                  <a:schemeClr val="bg1"/>
                </a:solidFill>
              </a:rPr>
              <a:t>QUESTIONS TO ANSWER</a:t>
            </a:r>
            <a:endParaRPr lang="de-DE" altLang="en-US" sz="1400" b="1" dirty="0">
              <a:solidFill>
                <a:schemeClr val="bg1"/>
              </a:solidFill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5220072" y="1988839"/>
            <a:ext cx="3543300" cy="1030035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Do we have the right people </a:t>
            </a:r>
          </a:p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at the right positions?</a:t>
            </a:r>
            <a:endParaRPr lang="de-DE" altLang="en-US" sz="16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5194154" y="3135826"/>
            <a:ext cx="3543300" cy="1035177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Do we successfully retain </a:t>
            </a:r>
          </a:p>
          <a:p>
            <a:pPr algn="ctr"/>
            <a:r>
              <a:rPr lang="de-DE" altLang="en-US" sz="1600" b="1" i="1" dirty="0">
                <a:latin typeface="Calibri" panose="020F0502020204030204" pitchFamily="34" charset="0"/>
              </a:rPr>
              <a:t>t</a:t>
            </a:r>
            <a:r>
              <a:rPr lang="de-DE" altLang="en-US" sz="1600" b="1" i="1" dirty="0" smtClean="0">
                <a:latin typeface="Calibri" panose="020F0502020204030204" pitchFamily="34" charset="0"/>
              </a:rPr>
              <a:t>he right people?</a:t>
            </a:r>
            <a:endParaRPr lang="de-DE" altLang="en-US" sz="1600" b="1" i="1" dirty="0">
              <a:latin typeface="Calibri" panose="020F0502020204030204" pitchFamily="34" charset="0"/>
            </a:endParaRP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259435" y="270055"/>
            <a:ext cx="8503937" cy="864096"/>
          </a:xfrm>
        </p:spPr>
        <p:txBody>
          <a:bodyPr/>
          <a:lstStyle/>
          <a:p>
            <a:pPr algn="ctr"/>
            <a:r>
              <a:rPr lang="en-US" dirty="0" smtClean="0"/>
              <a:t>Talent Management – Why?</a:t>
            </a:r>
            <a:endParaRPr lang="en-US" dirty="0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207463" y="5441771"/>
            <a:ext cx="878487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altLang="en-US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MAIN GOAL</a:t>
            </a:r>
            <a:r>
              <a:rPr lang="de-DE" altLang="en-US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altLang="en-US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define, attract, develop and retain the talent needed for the business development of the company and</a:t>
            </a:r>
          </a:p>
          <a:p>
            <a:pPr algn="ctr">
              <a:spcBef>
                <a:spcPts val="0"/>
              </a:spcBef>
            </a:pPr>
            <a:r>
              <a:rPr lang="en-US" altLang="en-US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altLang="en-US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place the right person at the right place at the right time!</a:t>
            </a:r>
            <a:endParaRPr lang="en-US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de-DE" altLang="en-US" sz="16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altLang="en-US" sz="16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utoShape 2" descr="Резултат с изображение за CHALLENGE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88166" y="1988840"/>
            <a:ext cx="3543300" cy="1030035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Do we attract and recruit </a:t>
            </a:r>
          </a:p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the right people?</a:t>
            </a:r>
            <a:endParaRPr lang="de-DE" altLang="en-US" sz="16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81270" y="3140968"/>
            <a:ext cx="3543300" cy="1030035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Do we develop </a:t>
            </a:r>
          </a:p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the right people?</a:t>
            </a:r>
            <a:endParaRPr lang="de-DE" altLang="en-US" sz="16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Текстово поле 17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0129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354353" y="352343"/>
            <a:ext cx="8503937" cy="864096"/>
          </a:xfrm>
        </p:spPr>
        <p:txBody>
          <a:bodyPr/>
          <a:lstStyle/>
          <a:p>
            <a:pPr algn="ctr"/>
            <a:r>
              <a:rPr lang="en-US" dirty="0" smtClean="0"/>
              <a:t>Talent Management</a:t>
            </a:r>
            <a:endParaRPr lang="en-US" dirty="0"/>
          </a:p>
        </p:txBody>
      </p:sp>
      <p:sp>
        <p:nvSpPr>
          <p:cNvPr id="2" name="AutoShape 2" descr="Резултат с изображение за CHALLENGE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27696" y="2564904"/>
            <a:ext cx="662473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00009B"/>
                </a:solidFill>
                <a:latin typeface="+mn-lt"/>
              </a:rPr>
              <a:t>Talent management is an organization's commitment to recruit, </a:t>
            </a:r>
            <a:r>
              <a:rPr lang="en-US" sz="2400" i="1" dirty="0" smtClean="0">
                <a:solidFill>
                  <a:srgbClr val="00009B"/>
                </a:solidFill>
                <a:latin typeface="+mn-lt"/>
              </a:rPr>
              <a:t>retain and </a:t>
            </a:r>
            <a:r>
              <a:rPr lang="en-US" sz="2400" i="1" dirty="0">
                <a:solidFill>
                  <a:srgbClr val="00009B"/>
                </a:solidFill>
                <a:latin typeface="+mn-lt"/>
              </a:rPr>
              <a:t>develop the most talented and superior employees available in the job market.</a:t>
            </a:r>
            <a:endParaRPr lang="en-US" sz="2400" b="1" i="1" dirty="0">
              <a:solidFill>
                <a:srgbClr val="00009B"/>
              </a:solidFill>
              <a:latin typeface="+mn-lt"/>
            </a:endParaRPr>
          </a:p>
          <a:p>
            <a:endParaRPr lang="en-US" b="1" dirty="0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838200" y="1298512"/>
            <a:ext cx="1752600" cy="6096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de-DE" altLang="en-US" sz="1600" b="1" dirty="0" smtClean="0">
                <a:solidFill>
                  <a:schemeClr val="bg1"/>
                </a:solidFill>
              </a:rPr>
              <a:t>Definition</a:t>
            </a:r>
            <a:endParaRPr lang="de-DE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89288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066800" y="1298512"/>
            <a:ext cx="1752600" cy="6096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de-DE" altLang="en-US" sz="1600" b="1" dirty="0" smtClean="0">
                <a:solidFill>
                  <a:schemeClr val="bg1"/>
                </a:solidFill>
              </a:rPr>
              <a:t>HR Challenges</a:t>
            </a:r>
            <a:endParaRPr lang="de-DE" altLang="en-US" sz="1600" b="1" dirty="0">
              <a:solidFill>
                <a:schemeClr val="bg1"/>
              </a:solidFill>
            </a:endParaRP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354353" y="352343"/>
            <a:ext cx="8503937" cy="864096"/>
          </a:xfrm>
        </p:spPr>
        <p:txBody>
          <a:bodyPr/>
          <a:lstStyle/>
          <a:p>
            <a:pPr algn="ctr"/>
            <a:r>
              <a:rPr lang="en-US" dirty="0" smtClean="0"/>
              <a:t>Talent Management</a:t>
            </a:r>
            <a:endParaRPr lang="en-US" dirty="0"/>
          </a:p>
        </p:txBody>
      </p:sp>
      <p:sp>
        <p:nvSpPr>
          <p:cNvPr id="2" name="AutoShape 2" descr="Резултат с изображение за CHALLENGE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63489" y="2564904"/>
            <a:ext cx="471414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i="1" dirty="0" smtClean="0">
                <a:latin typeface="+mn-lt"/>
                <a:cs typeface="Calibri" panose="020F0502020204030204" pitchFamily="34" charset="0"/>
              </a:rPr>
              <a:t>Talent War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b="1" i="1" dirty="0">
              <a:latin typeface="+mn-lt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i="1" dirty="0" smtClean="0">
                <a:latin typeface="+mn-lt"/>
                <a:cs typeface="Calibri" panose="020F0502020204030204" pitchFamily="34" charset="0"/>
              </a:rPr>
              <a:t>Employer of Choice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b="1" i="1" dirty="0">
              <a:latin typeface="+mn-lt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i="1" dirty="0" smtClean="0">
                <a:latin typeface="+mn-lt"/>
                <a:cs typeface="Calibri" panose="020F0502020204030204" pitchFamily="34" charset="0"/>
              </a:rPr>
              <a:t>Airport as a working place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b="1" i="1" dirty="0">
              <a:latin typeface="+mn-lt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i="1" dirty="0" smtClean="0">
                <a:latin typeface="+mn-lt"/>
                <a:cs typeface="Calibri" panose="020F0502020204030204" pitchFamily="34" charset="0"/>
              </a:rPr>
              <a:t>New generation specificities </a:t>
            </a:r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1487" y="3597785"/>
            <a:ext cx="2761806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Текстово поле 8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23209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136304" y="857953"/>
            <a:ext cx="5328592" cy="5256584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3221760" y="2247099"/>
            <a:ext cx="3157680" cy="528867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Attracting &amp; Recruitment</a:t>
            </a:r>
            <a:endParaRPr lang="de-DE" altLang="en-US" sz="1600" i="1" dirty="0">
              <a:latin typeface="Calibri" panose="020F0502020204030204" pitchFamily="34" charset="0"/>
            </a:endParaRPr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3197667" y="4371335"/>
            <a:ext cx="3157680" cy="504056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dirty="0">
                <a:latin typeface="Calibri" panose="020F0502020204030204" pitchFamily="34" charset="0"/>
              </a:rPr>
              <a:t>          </a:t>
            </a:r>
          </a:p>
          <a:p>
            <a:pPr algn="ctr" defTabSz="355600"/>
            <a:r>
              <a:rPr lang="en-US" altLang="en-US" sz="1600" b="1" i="1" dirty="0" smtClean="0">
                <a:latin typeface="Calibri" panose="020F0502020204030204" pitchFamily="34" charset="0"/>
              </a:rPr>
              <a:t>Career development</a:t>
            </a:r>
            <a:endParaRPr lang="en-US" altLang="en-US" sz="1600" b="1" i="1" dirty="0">
              <a:latin typeface="Calibri" panose="020F0502020204030204" pitchFamily="34" charset="0"/>
            </a:endParaRPr>
          </a:p>
          <a:p>
            <a:pPr algn="ctr"/>
            <a:endParaRPr lang="de-DE" altLang="en-US" sz="1400" i="1" dirty="0"/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3221455" y="2931600"/>
            <a:ext cx="3157680" cy="554645"/>
          </a:xfrm>
          <a:prstGeom prst="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Appraisal</a:t>
            </a:r>
            <a:endParaRPr lang="de-DE" altLang="en-US" sz="1600" i="1" dirty="0">
              <a:latin typeface="Calibri" panose="020F0502020204030204" pitchFamily="34" charset="0"/>
            </a:endParaRP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320711" y="332656"/>
            <a:ext cx="8503937" cy="864096"/>
          </a:xfrm>
        </p:spPr>
        <p:txBody>
          <a:bodyPr/>
          <a:lstStyle/>
          <a:p>
            <a:pPr algn="ctr"/>
            <a:r>
              <a:rPr lang="en-US" dirty="0" smtClean="0"/>
              <a:t>Talent Management Process</a:t>
            </a:r>
            <a:endParaRPr lang="en-US" dirty="0"/>
          </a:p>
        </p:txBody>
      </p:sp>
      <p:sp>
        <p:nvSpPr>
          <p:cNvPr id="2" name="AutoShape 2" descr="Резултат с изображение за CHALLENGE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3221760" y="3624588"/>
            <a:ext cx="3157375" cy="61206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endParaRPr lang="de-DE" altLang="en-US" sz="1600" b="1" i="1" dirty="0" smtClean="0">
              <a:latin typeface="Calibri" panose="020F0502020204030204" pitchFamily="34" charset="0"/>
            </a:endParaRPr>
          </a:p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Training &amp; Development</a:t>
            </a:r>
            <a:endParaRPr lang="de-DE" altLang="en-US" sz="1400" i="1" dirty="0">
              <a:solidFill>
                <a:schemeClr val="bg1"/>
              </a:solidFill>
            </a:endParaRPr>
          </a:p>
          <a:p>
            <a:pPr algn="ctr"/>
            <a:endParaRPr lang="de-DE" altLang="en-US" sz="1600" dirty="0">
              <a:latin typeface="Calibri" panose="020F0502020204030204" pitchFamily="34" charset="0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3200654" y="5055411"/>
            <a:ext cx="3157375" cy="576064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dirty="0">
                <a:latin typeface="Calibri" panose="020F0502020204030204" pitchFamily="34" charset="0"/>
              </a:rPr>
              <a:t>          </a:t>
            </a:r>
          </a:p>
          <a:p>
            <a:pPr algn="ctr" defTabSz="355600"/>
            <a:r>
              <a:rPr lang="en-US" altLang="en-US" sz="1600" b="1" i="1" dirty="0" smtClean="0">
                <a:latin typeface="Calibri" panose="020F0502020204030204" pitchFamily="34" charset="0"/>
              </a:rPr>
              <a:t>Recognition &amp; Rewarding</a:t>
            </a:r>
            <a:endParaRPr lang="en-US" altLang="en-US" sz="1600" b="1" i="1" dirty="0">
              <a:latin typeface="Calibri" panose="020F0502020204030204" pitchFamily="34" charset="0"/>
            </a:endParaRPr>
          </a:p>
          <a:p>
            <a:pPr algn="ctr"/>
            <a:endParaRPr lang="de-DE" altLang="en-US" sz="1400" i="1" dirty="0"/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3221760" y="1511149"/>
            <a:ext cx="3157680" cy="539512"/>
          </a:xfrm>
          <a:prstGeom prst="rect">
            <a:avLst/>
          </a:prstGeom>
          <a:solidFill>
            <a:srgbClr val="AAAFAF">
              <a:alpha val="50000"/>
            </a:srgb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Understanding the requirement</a:t>
            </a:r>
            <a:endParaRPr lang="de-DE" altLang="en-US" sz="1600" i="1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8842658">
            <a:off x="1943041" y="116825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PLAN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2930931">
            <a:off x="6672807" y="1865995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SOURCE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18466389">
            <a:off x="6447473" y="5055067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DEVELOP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2711052">
            <a:off x="1644231" y="5158775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RETAIN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20" name="Текстово поле 19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74086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937" y="377000"/>
            <a:ext cx="8503937" cy="864096"/>
          </a:xfrm>
        </p:spPr>
        <p:txBody>
          <a:bodyPr/>
          <a:lstStyle/>
          <a:p>
            <a:pPr algn="ctr"/>
            <a:r>
              <a:rPr lang="de-DE" altLang="en-US" dirty="0" smtClean="0"/>
              <a:t>Talent Management in theory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95536" y="1484784"/>
            <a:ext cx="8539221" cy="460851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Develop </a:t>
            </a:r>
            <a:r>
              <a:rPr lang="en-US" sz="1600" dirty="0"/>
              <a:t>clear </a:t>
            </a:r>
            <a:r>
              <a:rPr lang="en-US" sz="1600" b="1" dirty="0" smtClean="0"/>
              <a:t>competency profiles </a:t>
            </a:r>
            <a:r>
              <a:rPr lang="en-US" sz="1600" dirty="0" smtClean="0"/>
              <a:t>with clearly defined </a:t>
            </a:r>
            <a:r>
              <a:rPr lang="en-US" sz="1600" dirty="0"/>
              <a:t>skills, abilities, and experience needed from a new </a:t>
            </a:r>
            <a:r>
              <a:rPr lang="en-US" sz="1600" dirty="0" smtClean="0"/>
              <a:t>employee.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/>
              <a:t>Select appropriate employees </a:t>
            </a:r>
            <a:r>
              <a:rPr lang="en-US" sz="1600" dirty="0"/>
              <a:t>who have superior potential and fit </a:t>
            </a:r>
            <a:r>
              <a:rPr lang="en-US" sz="1600" dirty="0" smtClean="0"/>
              <a:t>the </a:t>
            </a:r>
            <a:r>
              <a:rPr lang="en-US" sz="1600" dirty="0"/>
              <a:t>organization's </a:t>
            </a:r>
            <a:r>
              <a:rPr lang="en-US" sz="1600" dirty="0" smtClean="0"/>
              <a:t>culture, </a:t>
            </a:r>
            <a:r>
              <a:rPr lang="en-US" sz="1600" dirty="0"/>
              <a:t>with an appropriate selection process.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Set </a:t>
            </a:r>
            <a:r>
              <a:rPr lang="en-US" sz="1600" b="1" dirty="0" smtClean="0"/>
              <a:t>performance </a:t>
            </a:r>
            <a:r>
              <a:rPr lang="en-US" sz="1600" b="1" dirty="0"/>
              <a:t>standards</a:t>
            </a:r>
            <a:r>
              <a:rPr lang="en-US" sz="1600" dirty="0"/>
              <a:t>, </a:t>
            </a:r>
            <a:r>
              <a:rPr lang="en-US" sz="1600" dirty="0" smtClean="0"/>
              <a:t>outcomes </a:t>
            </a:r>
            <a:r>
              <a:rPr lang="en-US" sz="1600" dirty="0"/>
              <a:t>and measures 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Provide </a:t>
            </a:r>
            <a:r>
              <a:rPr lang="en-US" sz="1600" b="1" dirty="0"/>
              <a:t>effective employee onboarding </a:t>
            </a:r>
            <a:r>
              <a:rPr lang="en-US" sz="1600" dirty="0"/>
              <a:t>and </a:t>
            </a:r>
            <a:r>
              <a:rPr lang="en-US" sz="1600" b="1" dirty="0"/>
              <a:t>ongoing training and development </a:t>
            </a:r>
            <a:r>
              <a:rPr lang="en-US" sz="1600" dirty="0"/>
              <a:t>opportunities that reflect both the employee's and the organization's needs.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Provide </a:t>
            </a:r>
            <a:r>
              <a:rPr lang="en-US" sz="1600" b="1" dirty="0"/>
              <a:t>on-going coaching</a:t>
            </a:r>
            <a:r>
              <a:rPr lang="en-US" sz="1600" dirty="0"/>
              <a:t>, </a:t>
            </a:r>
            <a:r>
              <a:rPr lang="en-US" sz="1600" b="1" dirty="0" smtClean="0"/>
              <a:t>mentoring, </a:t>
            </a:r>
            <a:r>
              <a:rPr lang="en-US" sz="1600" b="1" dirty="0"/>
              <a:t>and feedback </a:t>
            </a:r>
            <a:r>
              <a:rPr lang="en-US" sz="1600" dirty="0"/>
              <a:t>so the employee feels valued and important.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Design </a:t>
            </a:r>
            <a:r>
              <a:rPr lang="en-US" sz="1600" dirty="0"/>
              <a:t>effective </a:t>
            </a:r>
            <a:r>
              <a:rPr lang="en-US" sz="1600" b="1" dirty="0"/>
              <a:t>compensation and </a:t>
            </a:r>
            <a:r>
              <a:rPr lang="en-US" sz="1600" b="1" dirty="0" smtClean="0"/>
              <a:t>recognition systems </a:t>
            </a:r>
            <a:r>
              <a:rPr lang="en-US" sz="1600" dirty="0" smtClean="0"/>
              <a:t>that </a:t>
            </a:r>
            <a:r>
              <a:rPr lang="en-US" sz="1600" dirty="0"/>
              <a:t>reward people for their contributions. 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Provide </a:t>
            </a:r>
            <a:r>
              <a:rPr lang="en-US" sz="1600" b="1" dirty="0" smtClean="0"/>
              <a:t>career development opportunities </a:t>
            </a:r>
            <a:r>
              <a:rPr lang="en-US" sz="1600" dirty="0"/>
              <a:t>for employees within a system that includes </a:t>
            </a:r>
            <a:r>
              <a:rPr lang="en-US" sz="1600" b="1" dirty="0" smtClean="0"/>
              <a:t>career paths, succession planning, </a:t>
            </a:r>
            <a:r>
              <a:rPr lang="en-US" sz="1600" b="1" dirty="0"/>
              <a:t>and </a:t>
            </a:r>
            <a:r>
              <a:rPr lang="en-US" sz="1600" b="1" dirty="0" smtClean="0"/>
              <a:t>on-the-job training </a:t>
            </a:r>
            <a:r>
              <a:rPr lang="en-US" sz="1600" dirty="0" smtClean="0"/>
              <a:t>opportunities</a:t>
            </a:r>
            <a:r>
              <a:rPr lang="en-US" sz="16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Hold </a:t>
            </a:r>
            <a:r>
              <a:rPr lang="en-US" sz="1600" b="1" dirty="0" smtClean="0"/>
              <a:t>exit interviews </a:t>
            </a:r>
            <a:r>
              <a:rPr lang="en-US" sz="1600" dirty="0" smtClean="0"/>
              <a:t>to </a:t>
            </a:r>
            <a:r>
              <a:rPr lang="en-US" sz="1600" dirty="0"/>
              <a:t>understand why a valued employee decided to leave the organization. If the reasons provide information about company systems that you can improve, make the changes that will better retain talented </a:t>
            </a:r>
            <a:r>
              <a:rPr lang="en-US" sz="1600" dirty="0" smtClean="0"/>
              <a:t>employees.</a:t>
            </a:r>
            <a:endParaRPr lang="en-US" sz="1600" dirty="0"/>
          </a:p>
          <a:p>
            <a:endParaRPr lang="de-DE" alt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42700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937" y="377000"/>
            <a:ext cx="8503937" cy="864096"/>
          </a:xfrm>
        </p:spPr>
        <p:txBody>
          <a:bodyPr/>
          <a:lstStyle/>
          <a:p>
            <a:pPr algn="ctr"/>
            <a:r>
              <a:rPr lang="de-DE" altLang="en-US" dirty="0" smtClean="0"/>
              <a:t>Talent Management  in practice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5267" y="1040527"/>
            <a:ext cx="7776864" cy="4608512"/>
          </a:xfrm>
        </p:spPr>
        <p:txBody>
          <a:bodyPr/>
          <a:lstStyle/>
          <a:p>
            <a:endParaRPr lang="de-DE" altLang="en-US" dirty="0"/>
          </a:p>
          <a:p>
            <a:pPr marL="285750" indent="-285750">
              <a:buFont typeface="Arial" charset="0"/>
              <a:buChar char="•"/>
            </a:pPr>
            <a:endParaRPr lang="de-DE" alt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2498822" y="1243933"/>
            <a:ext cx="4342939" cy="2578841"/>
            <a:chOff x="1509" y="86"/>
            <a:chExt cx="3025" cy="1912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509" y="1541"/>
              <a:ext cx="2617" cy="457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/>
              <a:r>
                <a:rPr lang="de-DE" altLang="en-US" sz="1600" b="1" dirty="0" smtClean="0"/>
                <a:t>Career Development Center</a:t>
              </a:r>
              <a:endParaRPr lang="de-DE" altLang="en-US" sz="1600" b="1" dirty="0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528" y="86"/>
              <a:ext cx="2610" cy="432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/>
              <a:r>
                <a:rPr lang="de-DE" altLang="en-US" sz="1600" b="1" dirty="0" smtClean="0"/>
                <a:t>Competency Model</a:t>
              </a:r>
              <a:endParaRPr lang="de-DE" altLang="en-US" sz="1600" b="1" dirty="0"/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2803" y="584"/>
              <a:ext cx="91" cy="129"/>
            </a:xfrm>
            <a:prstGeom prst="plus">
              <a:avLst>
                <a:gd name="adj" fmla="val 42963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/>
              <a:endParaRPr lang="en-US" altLang="en-US">
                <a:latin typeface="Wingdings" pitchFamily="2" charset="2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4246" y="1638"/>
              <a:ext cx="288" cy="3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US"/>
            </a:p>
          </p:txBody>
        </p:sp>
      </p:grp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67043" y="4378925"/>
            <a:ext cx="3773813" cy="635979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dirty="0" smtClean="0"/>
              <a:t>Internship Program</a:t>
            </a:r>
            <a:endParaRPr lang="de-DE" altLang="en-US" sz="1600" b="1" dirty="0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96380" y="1190961"/>
            <a:ext cx="222121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de-DE" altLang="en-US" sz="16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What </a:t>
            </a:r>
            <a:r>
              <a:rPr lang="de-DE" altLang="en-US" sz="16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competencies</a:t>
            </a:r>
            <a:r>
              <a:rPr lang="de-DE" altLang="en-US" sz="16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do we need to </a:t>
            </a:r>
            <a:r>
              <a:rPr lang="en-US" altLang="en-US" sz="16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attract, keep and develop</a:t>
            </a:r>
            <a:r>
              <a:rPr lang="de-DE" altLang="en-US" sz="16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in the company?</a:t>
            </a:r>
            <a:endParaRPr lang="de-DE" altLang="en-US" sz="1600" i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664112" y="4352352"/>
            <a:ext cx="141057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de-DE" altLang="en-US" sz="16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How to attract </a:t>
            </a:r>
          </a:p>
          <a:p>
            <a:pPr algn="ctr"/>
            <a:r>
              <a:rPr lang="de-DE" altLang="en-US" sz="16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external</a:t>
            </a:r>
            <a:r>
              <a:rPr lang="de-DE" altLang="en-US" sz="16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talents?</a:t>
            </a:r>
            <a:endParaRPr lang="de-DE" altLang="en-US" sz="1600" i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055768" y="2680927"/>
            <a:ext cx="2088232" cy="2015987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322604" y="3334107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Talent Management</a:t>
            </a:r>
            <a:endParaRPr lang="en-US" b="1" i="1" dirty="0"/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191015" y="3298473"/>
            <a:ext cx="222121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de-DE" altLang="en-US" sz="16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How to discover and promote </a:t>
            </a:r>
            <a:r>
              <a:rPr lang="de-DE" altLang="en-US" sz="16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internal</a:t>
            </a:r>
            <a:r>
              <a:rPr lang="de-DE" altLang="en-US" sz="16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talents?</a:t>
            </a:r>
            <a:endParaRPr lang="de-DE" altLang="en-US" sz="1600" i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4" name="AutoShape 9"/>
          <p:cNvSpPr>
            <a:spLocks noChangeArrowheads="1"/>
          </p:cNvSpPr>
          <p:nvPr/>
        </p:nvSpPr>
        <p:spPr bwMode="auto">
          <a:xfrm>
            <a:off x="4218308" y="5160992"/>
            <a:ext cx="178025" cy="134877"/>
          </a:xfrm>
          <a:prstGeom prst="plus">
            <a:avLst>
              <a:gd name="adj" fmla="val 42963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endParaRPr lang="en-US" altLang="en-US">
              <a:latin typeface="Wingdings" pitchFamily="2" charset="2"/>
            </a:endParaRPr>
          </a:p>
        </p:txBody>
      </p:sp>
      <p:sp>
        <p:nvSpPr>
          <p:cNvPr id="25" name="AutoShape 9"/>
          <p:cNvSpPr>
            <a:spLocks noChangeArrowheads="1"/>
          </p:cNvSpPr>
          <p:nvPr/>
        </p:nvSpPr>
        <p:spPr bwMode="auto">
          <a:xfrm>
            <a:off x="4223475" y="3997317"/>
            <a:ext cx="178025" cy="134877"/>
          </a:xfrm>
          <a:prstGeom prst="plus">
            <a:avLst>
              <a:gd name="adj" fmla="val 42963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endParaRPr lang="en-US" altLang="en-US">
              <a:latin typeface="Wingdings" pitchFamily="2" charset="2"/>
            </a:endParaRP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2457187" y="5546817"/>
            <a:ext cx="3757180" cy="618485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dirty="0" smtClean="0"/>
              <a:t>Recognition &amp; Rewarding activities</a:t>
            </a:r>
            <a:endParaRPr lang="de-DE" altLang="en-US" sz="1600" b="1" dirty="0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229353" y="5556576"/>
            <a:ext cx="222121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de-DE" altLang="en-US" sz="16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How to retain</a:t>
            </a:r>
          </a:p>
          <a:p>
            <a:pPr algn="ctr"/>
            <a:r>
              <a:rPr lang="de-DE" altLang="en-US" sz="1600" b="1" i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de-DE" altLang="en-US" sz="1600" i="1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talent?</a:t>
            </a:r>
            <a:endParaRPr lang="de-DE" altLang="en-US" sz="1600" i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2476209" y="2215786"/>
            <a:ext cx="3747131" cy="58266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de-DE" altLang="en-US" sz="1600" b="1" dirty="0" smtClean="0"/>
              <a:t>Performance Appraisal</a:t>
            </a:r>
            <a:endParaRPr lang="de-DE" altLang="en-US" sz="1600" b="1" dirty="0"/>
          </a:p>
        </p:txBody>
      </p:sp>
      <p:sp>
        <p:nvSpPr>
          <p:cNvPr id="30" name="AutoShape 9"/>
          <p:cNvSpPr>
            <a:spLocks noChangeArrowheads="1"/>
          </p:cNvSpPr>
          <p:nvPr/>
        </p:nvSpPr>
        <p:spPr bwMode="auto">
          <a:xfrm>
            <a:off x="4296800" y="2916445"/>
            <a:ext cx="130647" cy="173991"/>
          </a:xfrm>
          <a:prstGeom prst="plus">
            <a:avLst>
              <a:gd name="adj" fmla="val 42963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endParaRPr lang="en-US" altLang="en-US">
              <a:latin typeface="Wingdings" pitchFamily="2" charset="2"/>
            </a:endParaRPr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174517" y="2302483"/>
            <a:ext cx="222121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de-DE" altLang="en-US" sz="16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How to assess the </a:t>
            </a:r>
            <a:r>
              <a:rPr lang="de-DE" altLang="en-US" sz="1600" b="1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existing</a:t>
            </a:r>
            <a:r>
              <a:rPr lang="de-DE" altLang="en-US" sz="1600" i="1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 competencies?</a:t>
            </a:r>
            <a:endParaRPr lang="de-DE" altLang="en-US" sz="1600" i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8" name="Текстово поле 27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  <p:sp>
        <p:nvSpPr>
          <p:cNvPr id="32" name="Текстово поле 31"/>
          <p:cNvSpPr txBox="1"/>
          <p:nvPr/>
        </p:nvSpPr>
        <p:spPr>
          <a:xfrm>
            <a:off x="5876528" y="66057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86211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685105134"/>
              </p:ext>
            </p:extLst>
          </p:nvPr>
        </p:nvGraphicFramePr>
        <p:xfrm>
          <a:off x="1331640" y="1340768"/>
          <a:ext cx="6624736" cy="4713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937" y="377000"/>
            <a:ext cx="8503937" cy="864096"/>
          </a:xfrm>
        </p:spPr>
        <p:txBody>
          <a:bodyPr/>
          <a:lstStyle/>
          <a:p>
            <a:pPr algn="ctr"/>
            <a:r>
              <a:rPr lang="de-DE" altLang="en-US" dirty="0" smtClean="0"/>
              <a:t>Talent Management</a:t>
            </a:r>
            <a:br>
              <a:rPr lang="de-DE" altLang="en-US" dirty="0" smtClean="0"/>
            </a:br>
            <a:r>
              <a:rPr lang="de-DE" altLang="en-US" dirty="0" smtClean="0">
                <a:solidFill>
                  <a:srgbClr val="FF0000"/>
                </a:solidFill>
              </a:rPr>
              <a:t>Competency Model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5422" y="6106849"/>
            <a:ext cx="878487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b="1" dirty="0" smtClean="0">
                <a:solidFill>
                  <a:schemeClr val="tx2"/>
                </a:solidFill>
              </a:rPr>
              <a:t> </a:t>
            </a:r>
            <a:endParaRPr lang="de-DE" altLang="en-US" sz="1400" b="1" dirty="0">
              <a:solidFill>
                <a:schemeClr val="tx2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403648" y="1806524"/>
            <a:ext cx="122413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403648" y="2299237"/>
            <a:ext cx="122413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5422" y="1484784"/>
            <a:ext cx="1587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FF0000"/>
                </a:solidFill>
              </a:rPr>
              <a:t>Mission-Vision-Goals - KPI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814" y="2037627"/>
            <a:ext cx="1472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rgbClr val="FF0000"/>
                </a:solidFill>
              </a:rPr>
              <a:t>Values &amp; Culture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22316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937" y="377000"/>
            <a:ext cx="8503937" cy="864096"/>
          </a:xfrm>
        </p:spPr>
        <p:txBody>
          <a:bodyPr/>
          <a:lstStyle/>
          <a:p>
            <a:pPr algn="ctr"/>
            <a:r>
              <a:rPr lang="de-DE" altLang="en-US" dirty="0" smtClean="0"/>
              <a:t>Talent Management</a:t>
            </a:r>
            <a:br>
              <a:rPr lang="de-DE" altLang="en-US" dirty="0" smtClean="0"/>
            </a:br>
            <a:r>
              <a:rPr lang="de-DE" altLang="en-US" dirty="0" smtClean="0">
                <a:solidFill>
                  <a:srgbClr val="FF0000"/>
                </a:solidFill>
              </a:rPr>
              <a:t>Competency Model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75422" y="6106849"/>
            <a:ext cx="878487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b="1" dirty="0" smtClean="0">
                <a:solidFill>
                  <a:schemeClr val="tx2"/>
                </a:solidFill>
              </a:rPr>
              <a:t> </a:t>
            </a:r>
            <a:endParaRPr lang="de-DE" altLang="en-US" sz="1400" b="1" dirty="0">
              <a:solidFill>
                <a:schemeClr val="tx2"/>
              </a:solidFill>
            </a:endParaRPr>
          </a:p>
        </p:txBody>
      </p:sp>
      <p:grpSp>
        <p:nvGrpSpPr>
          <p:cNvPr id="15" name="Групиране 27"/>
          <p:cNvGrpSpPr>
            <a:grpSpLocks/>
          </p:cNvGrpSpPr>
          <p:nvPr/>
        </p:nvGrpSpPr>
        <p:grpSpPr bwMode="auto">
          <a:xfrm>
            <a:off x="1071563" y="1052736"/>
            <a:ext cx="6715125" cy="5476875"/>
            <a:chOff x="1000100" y="928670"/>
            <a:chExt cx="6715172" cy="5476347"/>
          </a:xfrm>
        </p:grpSpPr>
        <p:sp>
          <p:nvSpPr>
            <p:cNvPr id="17" name="Puzzle3">
              <a:hlinkClick r:id="" action="ppaction://noaction"/>
            </p:cNvPr>
            <p:cNvSpPr>
              <a:spLocks noChangeAspect="1" noEditPoints="1" noChangeArrowheads="1"/>
            </p:cNvSpPr>
            <p:nvPr/>
          </p:nvSpPr>
          <p:spPr bwMode="blackWhite">
            <a:xfrm>
              <a:off x="4929190" y="1000108"/>
              <a:ext cx="2143140" cy="2786082"/>
            </a:xfrm>
            <a:custGeom>
              <a:avLst/>
              <a:gdLst>
                <a:gd name="T0" fmla="*/ 1054 w 21600"/>
                <a:gd name="T1" fmla="*/ 7565 h 21600"/>
                <a:gd name="T2" fmla="*/ 19866 w 21600"/>
                <a:gd name="T3" fmla="*/ 11296 h 21600"/>
              </a:gdLst>
              <a:ahLst/>
              <a:cxnLst/>
              <a:rect l="T0" t="T1" r="T2" b="T3"/>
              <a:pathLst>
                <a:path w="21600" h="21600">
                  <a:moveTo>
                    <a:pt x="6580" y="20830"/>
                  </a:moveTo>
                  <a:lnTo>
                    <a:pt x="7062" y="20960"/>
                  </a:lnTo>
                  <a:lnTo>
                    <a:pt x="7474" y="21026"/>
                  </a:lnTo>
                  <a:lnTo>
                    <a:pt x="7885" y="21052"/>
                  </a:lnTo>
                  <a:lnTo>
                    <a:pt x="8207" y="21052"/>
                  </a:lnTo>
                  <a:lnTo>
                    <a:pt x="8511" y="21000"/>
                  </a:lnTo>
                  <a:lnTo>
                    <a:pt x="8779" y="20934"/>
                  </a:lnTo>
                  <a:lnTo>
                    <a:pt x="8994" y="20830"/>
                  </a:lnTo>
                  <a:lnTo>
                    <a:pt x="9119" y="20700"/>
                  </a:lnTo>
                  <a:lnTo>
                    <a:pt x="9262" y="20556"/>
                  </a:lnTo>
                  <a:lnTo>
                    <a:pt x="9333" y="20400"/>
                  </a:lnTo>
                  <a:lnTo>
                    <a:pt x="9369" y="20230"/>
                  </a:lnTo>
                  <a:lnTo>
                    <a:pt x="9369" y="20034"/>
                  </a:lnTo>
                  <a:lnTo>
                    <a:pt x="9298" y="19852"/>
                  </a:lnTo>
                  <a:lnTo>
                    <a:pt x="9190" y="19682"/>
                  </a:lnTo>
                  <a:lnTo>
                    <a:pt x="9065" y="19500"/>
                  </a:lnTo>
                  <a:lnTo>
                    <a:pt x="8886" y="19330"/>
                  </a:lnTo>
                  <a:lnTo>
                    <a:pt x="8618" y="19108"/>
                  </a:lnTo>
                  <a:lnTo>
                    <a:pt x="8403" y="18847"/>
                  </a:lnTo>
                  <a:lnTo>
                    <a:pt x="8243" y="18573"/>
                  </a:lnTo>
                  <a:lnTo>
                    <a:pt x="8100" y="18300"/>
                  </a:lnTo>
                  <a:lnTo>
                    <a:pt x="7992" y="18000"/>
                  </a:lnTo>
                  <a:lnTo>
                    <a:pt x="7956" y="17700"/>
                  </a:lnTo>
                  <a:lnTo>
                    <a:pt x="7956" y="17426"/>
                  </a:lnTo>
                  <a:lnTo>
                    <a:pt x="7992" y="17126"/>
                  </a:lnTo>
                  <a:lnTo>
                    <a:pt x="8100" y="16878"/>
                  </a:lnTo>
                  <a:lnTo>
                    <a:pt x="8243" y="16630"/>
                  </a:lnTo>
                  <a:lnTo>
                    <a:pt x="8332" y="16500"/>
                  </a:lnTo>
                  <a:lnTo>
                    <a:pt x="8439" y="16369"/>
                  </a:lnTo>
                  <a:lnTo>
                    <a:pt x="8582" y="16278"/>
                  </a:lnTo>
                  <a:lnTo>
                    <a:pt x="8707" y="16173"/>
                  </a:lnTo>
                  <a:lnTo>
                    <a:pt x="8850" y="16095"/>
                  </a:lnTo>
                  <a:lnTo>
                    <a:pt x="9029" y="16017"/>
                  </a:lnTo>
                  <a:lnTo>
                    <a:pt x="9226" y="15952"/>
                  </a:lnTo>
                  <a:lnTo>
                    <a:pt x="9405" y="15873"/>
                  </a:lnTo>
                  <a:lnTo>
                    <a:pt x="9637" y="15847"/>
                  </a:lnTo>
                  <a:lnTo>
                    <a:pt x="9852" y="15795"/>
                  </a:lnTo>
                  <a:lnTo>
                    <a:pt x="10120" y="15769"/>
                  </a:lnTo>
                  <a:lnTo>
                    <a:pt x="10370" y="15769"/>
                  </a:lnTo>
                  <a:lnTo>
                    <a:pt x="10710" y="15769"/>
                  </a:lnTo>
                  <a:lnTo>
                    <a:pt x="10978" y="15769"/>
                  </a:lnTo>
                  <a:lnTo>
                    <a:pt x="11264" y="15795"/>
                  </a:lnTo>
                  <a:lnTo>
                    <a:pt x="11533" y="15847"/>
                  </a:lnTo>
                  <a:lnTo>
                    <a:pt x="11765" y="15900"/>
                  </a:lnTo>
                  <a:lnTo>
                    <a:pt x="12015" y="15952"/>
                  </a:lnTo>
                  <a:lnTo>
                    <a:pt x="12212" y="16017"/>
                  </a:lnTo>
                  <a:lnTo>
                    <a:pt x="12427" y="16095"/>
                  </a:lnTo>
                  <a:lnTo>
                    <a:pt x="12605" y="16173"/>
                  </a:lnTo>
                  <a:lnTo>
                    <a:pt x="12766" y="16278"/>
                  </a:lnTo>
                  <a:lnTo>
                    <a:pt x="12909" y="16369"/>
                  </a:lnTo>
                  <a:lnTo>
                    <a:pt x="13035" y="16473"/>
                  </a:lnTo>
                  <a:lnTo>
                    <a:pt x="13249" y="16695"/>
                  </a:lnTo>
                  <a:lnTo>
                    <a:pt x="13428" y="16943"/>
                  </a:lnTo>
                  <a:lnTo>
                    <a:pt x="13517" y="17204"/>
                  </a:lnTo>
                  <a:lnTo>
                    <a:pt x="13589" y="17478"/>
                  </a:lnTo>
                  <a:lnTo>
                    <a:pt x="13589" y="17752"/>
                  </a:lnTo>
                  <a:lnTo>
                    <a:pt x="13517" y="18026"/>
                  </a:lnTo>
                  <a:lnTo>
                    <a:pt x="13428" y="18273"/>
                  </a:lnTo>
                  <a:lnTo>
                    <a:pt x="13285" y="18521"/>
                  </a:lnTo>
                  <a:lnTo>
                    <a:pt x="13106" y="18756"/>
                  </a:lnTo>
                  <a:lnTo>
                    <a:pt x="12874" y="18978"/>
                  </a:lnTo>
                  <a:lnTo>
                    <a:pt x="12427" y="19356"/>
                  </a:lnTo>
                  <a:lnTo>
                    <a:pt x="12123" y="19682"/>
                  </a:lnTo>
                  <a:lnTo>
                    <a:pt x="12015" y="19800"/>
                  </a:lnTo>
                  <a:lnTo>
                    <a:pt x="11908" y="19956"/>
                  </a:lnTo>
                  <a:lnTo>
                    <a:pt x="11872" y="20073"/>
                  </a:lnTo>
                  <a:lnTo>
                    <a:pt x="11872" y="20204"/>
                  </a:lnTo>
                  <a:lnTo>
                    <a:pt x="11872" y="20334"/>
                  </a:lnTo>
                  <a:lnTo>
                    <a:pt x="11944" y="20426"/>
                  </a:lnTo>
                  <a:lnTo>
                    <a:pt x="12051" y="20530"/>
                  </a:lnTo>
                  <a:lnTo>
                    <a:pt x="12176" y="20634"/>
                  </a:lnTo>
                  <a:lnTo>
                    <a:pt x="12319" y="20726"/>
                  </a:lnTo>
                  <a:lnTo>
                    <a:pt x="12534" y="20830"/>
                  </a:lnTo>
                  <a:lnTo>
                    <a:pt x="12766" y="20934"/>
                  </a:lnTo>
                  <a:lnTo>
                    <a:pt x="13070" y="21026"/>
                  </a:lnTo>
                  <a:lnTo>
                    <a:pt x="13428" y="21130"/>
                  </a:lnTo>
                  <a:lnTo>
                    <a:pt x="13875" y="21234"/>
                  </a:lnTo>
                  <a:lnTo>
                    <a:pt x="14322" y="21326"/>
                  </a:lnTo>
                  <a:lnTo>
                    <a:pt x="14787" y="21404"/>
                  </a:lnTo>
                  <a:lnTo>
                    <a:pt x="15305" y="21482"/>
                  </a:lnTo>
                  <a:lnTo>
                    <a:pt x="15824" y="21534"/>
                  </a:lnTo>
                  <a:lnTo>
                    <a:pt x="16378" y="21586"/>
                  </a:lnTo>
                  <a:lnTo>
                    <a:pt x="16897" y="21613"/>
                  </a:lnTo>
                  <a:lnTo>
                    <a:pt x="17433" y="21613"/>
                  </a:lnTo>
                  <a:lnTo>
                    <a:pt x="17988" y="21613"/>
                  </a:lnTo>
                  <a:lnTo>
                    <a:pt x="18506" y="21586"/>
                  </a:lnTo>
                  <a:lnTo>
                    <a:pt x="18989" y="21508"/>
                  </a:lnTo>
                  <a:lnTo>
                    <a:pt x="19436" y="21430"/>
                  </a:lnTo>
                  <a:lnTo>
                    <a:pt x="19883" y="21326"/>
                  </a:lnTo>
                  <a:lnTo>
                    <a:pt x="20258" y="21208"/>
                  </a:lnTo>
                  <a:lnTo>
                    <a:pt x="20598" y="21026"/>
                  </a:lnTo>
                  <a:lnTo>
                    <a:pt x="20527" y="20726"/>
                  </a:lnTo>
                  <a:lnTo>
                    <a:pt x="20455" y="20426"/>
                  </a:lnTo>
                  <a:lnTo>
                    <a:pt x="20401" y="20100"/>
                  </a:lnTo>
                  <a:lnTo>
                    <a:pt x="20401" y="19747"/>
                  </a:lnTo>
                  <a:lnTo>
                    <a:pt x="20366" y="19030"/>
                  </a:lnTo>
                  <a:lnTo>
                    <a:pt x="20401" y="18300"/>
                  </a:lnTo>
                  <a:lnTo>
                    <a:pt x="20455" y="17595"/>
                  </a:lnTo>
                  <a:lnTo>
                    <a:pt x="20527" y="16969"/>
                  </a:lnTo>
                  <a:lnTo>
                    <a:pt x="20598" y="16447"/>
                  </a:lnTo>
                  <a:lnTo>
                    <a:pt x="20598" y="16017"/>
                  </a:lnTo>
                  <a:lnTo>
                    <a:pt x="20598" y="15873"/>
                  </a:lnTo>
                  <a:lnTo>
                    <a:pt x="20491" y="15717"/>
                  </a:lnTo>
                  <a:lnTo>
                    <a:pt x="20401" y="15573"/>
                  </a:lnTo>
                  <a:lnTo>
                    <a:pt x="20223" y="15417"/>
                  </a:lnTo>
                  <a:lnTo>
                    <a:pt x="20044" y="15300"/>
                  </a:lnTo>
                  <a:lnTo>
                    <a:pt x="19811" y="15195"/>
                  </a:lnTo>
                  <a:lnTo>
                    <a:pt x="19561" y="15091"/>
                  </a:lnTo>
                  <a:lnTo>
                    <a:pt x="19329" y="15026"/>
                  </a:lnTo>
                  <a:lnTo>
                    <a:pt x="19060" y="14973"/>
                  </a:lnTo>
                  <a:lnTo>
                    <a:pt x="18774" y="14921"/>
                  </a:lnTo>
                  <a:lnTo>
                    <a:pt x="18542" y="14921"/>
                  </a:lnTo>
                  <a:lnTo>
                    <a:pt x="18256" y="14921"/>
                  </a:lnTo>
                  <a:lnTo>
                    <a:pt x="18023" y="14973"/>
                  </a:lnTo>
                  <a:lnTo>
                    <a:pt x="17791" y="15052"/>
                  </a:lnTo>
                  <a:lnTo>
                    <a:pt x="17576" y="15143"/>
                  </a:lnTo>
                  <a:lnTo>
                    <a:pt x="17398" y="15273"/>
                  </a:lnTo>
                  <a:lnTo>
                    <a:pt x="17201" y="15391"/>
                  </a:lnTo>
                  <a:lnTo>
                    <a:pt x="16950" y="15521"/>
                  </a:lnTo>
                  <a:lnTo>
                    <a:pt x="16682" y="15600"/>
                  </a:lnTo>
                  <a:lnTo>
                    <a:pt x="16378" y="15652"/>
                  </a:lnTo>
                  <a:lnTo>
                    <a:pt x="16039" y="15678"/>
                  </a:lnTo>
                  <a:lnTo>
                    <a:pt x="15681" y="15652"/>
                  </a:lnTo>
                  <a:lnTo>
                    <a:pt x="15305" y="15626"/>
                  </a:lnTo>
                  <a:lnTo>
                    <a:pt x="14966" y="15547"/>
                  </a:lnTo>
                  <a:lnTo>
                    <a:pt x="14626" y="15443"/>
                  </a:lnTo>
                  <a:lnTo>
                    <a:pt x="14286" y="15300"/>
                  </a:lnTo>
                  <a:lnTo>
                    <a:pt x="13964" y="15143"/>
                  </a:lnTo>
                  <a:lnTo>
                    <a:pt x="13696" y="14947"/>
                  </a:lnTo>
                  <a:lnTo>
                    <a:pt x="13589" y="14817"/>
                  </a:lnTo>
                  <a:lnTo>
                    <a:pt x="13482" y="14700"/>
                  </a:lnTo>
                  <a:lnTo>
                    <a:pt x="13392" y="14569"/>
                  </a:lnTo>
                  <a:lnTo>
                    <a:pt x="13321" y="14426"/>
                  </a:lnTo>
                  <a:lnTo>
                    <a:pt x="13249" y="14269"/>
                  </a:lnTo>
                  <a:lnTo>
                    <a:pt x="13213" y="14126"/>
                  </a:lnTo>
                  <a:lnTo>
                    <a:pt x="13178" y="13943"/>
                  </a:lnTo>
                  <a:lnTo>
                    <a:pt x="13178" y="13773"/>
                  </a:lnTo>
                  <a:lnTo>
                    <a:pt x="13178" y="13565"/>
                  </a:lnTo>
                  <a:lnTo>
                    <a:pt x="13213" y="13369"/>
                  </a:lnTo>
                  <a:lnTo>
                    <a:pt x="13249" y="13173"/>
                  </a:lnTo>
                  <a:lnTo>
                    <a:pt x="13321" y="12991"/>
                  </a:lnTo>
                  <a:lnTo>
                    <a:pt x="13392" y="12847"/>
                  </a:lnTo>
                  <a:lnTo>
                    <a:pt x="13482" y="12691"/>
                  </a:lnTo>
                  <a:lnTo>
                    <a:pt x="13589" y="12547"/>
                  </a:lnTo>
                  <a:lnTo>
                    <a:pt x="13732" y="12417"/>
                  </a:lnTo>
                  <a:lnTo>
                    <a:pt x="14000" y="12195"/>
                  </a:lnTo>
                  <a:lnTo>
                    <a:pt x="14340" y="11986"/>
                  </a:lnTo>
                  <a:lnTo>
                    <a:pt x="14698" y="11843"/>
                  </a:lnTo>
                  <a:lnTo>
                    <a:pt x="15073" y="11739"/>
                  </a:lnTo>
                  <a:lnTo>
                    <a:pt x="15449" y="11660"/>
                  </a:lnTo>
                  <a:lnTo>
                    <a:pt x="15824" y="11621"/>
                  </a:lnTo>
                  <a:lnTo>
                    <a:pt x="16200" y="11621"/>
                  </a:lnTo>
                  <a:lnTo>
                    <a:pt x="16575" y="11660"/>
                  </a:lnTo>
                  <a:lnTo>
                    <a:pt x="16933" y="11713"/>
                  </a:lnTo>
                  <a:lnTo>
                    <a:pt x="17272" y="11817"/>
                  </a:lnTo>
                  <a:lnTo>
                    <a:pt x="17541" y="11947"/>
                  </a:lnTo>
                  <a:lnTo>
                    <a:pt x="17791" y="12091"/>
                  </a:lnTo>
                  <a:lnTo>
                    <a:pt x="17916" y="12195"/>
                  </a:lnTo>
                  <a:lnTo>
                    <a:pt x="18095" y="12286"/>
                  </a:lnTo>
                  <a:lnTo>
                    <a:pt x="18292" y="12391"/>
                  </a:lnTo>
                  <a:lnTo>
                    <a:pt x="18470" y="12443"/>
                  </a:lnTo>
                  <a:lnTo>
                    <a:pt x="18703" y="12521"/>
                  </a:lnTo>
                  <a:lnTo>
                    <a:pt x="18917" y="12547"/>
                  </a:lnTo>
                  <a:lnTo>
                    <a:pt x="19150" y="12573"/>
                  </a:lnTo>
                  <a:lnTo>
                    <a:pt x="19400" y="12586"/>
                  </a:lnTo>
                  <a:lnTo>
                    <a:pt x="19633" y="12586"/>
                  </a:lnTo>
                  <a:lnTo>
                    <a:pt x="19883" y="12573"/>
                  </a:lnTo>
                  <a:lnTo>
                    <a:pt x="20115" y="12521"/>
                  </a:lnTo>
                  <a:lnTo>
                    <a:pt x="20366" y="12469"/>
                  </a:lnTo>
                  <a:lnTo>
                    <a:pt x="20598" y="12417"/>
                  </a:lnTo>
                  <a:lnTo>
                    <a:pt x="20849" y="12313"/>
                  </a:lnTo>
                  <a:lnTo>
                    <a:pt x="21045" y="12221"/>
                  </a:lnTo>
                  <a:lnTo>
                    <a:pt x="21296" y="12091"/>
                  </a:lnTo>
                  <a:lnTo>
                    <a:pt x="21349" y="12013"/>
                  </a:lnTo>
                  <a:lnTo>
                    <a:pt x="21456" y="11947"/>
                  </a:lnTo>
                  <a:lnTo>
                    <a:pt x="21528" y="11843"/>
                  </a:lnTo>
                  <a:lnTo>
                    <a:pt x="21564" y="11713"/>
                  </a:lnTo>
                  <a:lnTo>
                    <a:pt x="21671" y="11465"/>
                  </a:lnTo>
                  <a:lnTo>
                    <a:pt x="21707" y="11165"/>
                  </a:lnTo>
                  <a:lnTo>
                    <a:pt x="21707" y="10813"/>
                  </a:lnTo>
                  <a:lnTo>
                    <a:pt x="21707" y="10460"/>
                  </a:lnTo>
                  <a:lnTo>
                    <a:pt x="21635" y="10082"/>
                  </a:lnTo>
                  <a:lnTo>
                    <a:pt x="21564" y="9717"/>
                  </a:lnTo>
                  <a:lnTo>
                    <a:pt x="21349" y="8908"/>
                  </a:lnTo>
                  <a:lnTo>
                    <a:pt x="21117" y="8191"/>
                  </a:lnTo>
                  <a:lnTo>
                    <a:pt x="20849" y="7539"/>
                  </a:lnTo>
                  <a:lnTo>
                    <a:pt x="20598" y="7030"/>
                  </a:lnTo>
                  <a:lnTo>
                    <a:pt x="20044" y="7108"/>
                  </a:lnTo>
                  <a:lnTo>
                    <a:pt x="19472" y="7160"/>
                  </a:lnTo>
                  <a:lnTo>
                    <a:pt x="18882" y="7213"/>
                  </a:lnTo>
                  <a:lnTo>
                    <a:pt x="18256" y="7213"/>
                  </a:lnTo>
                  <a:lnTo>
                    <a:pt x="17684" y="7213"/>
                  </a:lnTo>
                  <a:lnTo>
                    <a:pt x="17094" y="7186"/>
                  </a:lnTo>
                  <a:lnTo>
                    <a:pt x="16503" y="7160"/>
                  </a:lnTo>
                  <a:lnTo>
                    <a:pt x="16003" y="7108"/>
                  </a:lnTo>
                  <a:lnTo>
                    <a:pt x="15001" y="7004"/>
                  </a:lnTo>
                  <a:lnTo>
                    <a:pt x="14215" y="6913"/>
                  </a:lnTo>
                  <a:lnTo>
                    <a:pt x="13696" y="6834"/>
                  </a:lnTo>
                  <a:lnTo>
                    <a:pt x="13517" y="6808"/>
                  </a:lnTo>
                  <a:lnTo>
                    <a:pt x="13070" y="6652"/>
                  </a:lnTo>
                  <a:lnTo>
                    <a:pt x="12695" y="6482"/>
                  </a:lnTo>
                  <a:lnTo>
                    <a:pt x="12355" y="6313"/>
                  </a:lnTo>
                  <a:lnTo>
                    <a:pt x="12123" y="6104"/>
                  </a:lnTo>
                  <a:lnTo>
                    <a:pt x="11908" y="5882"/>
                  </a:lnTo>
                  <a:lnTo>
                    <a:pt x="11765" y="5660"/>
                  </a:lnTo>
                  <a:lnTo>
                    <a:pt x="11676" y="5426"/>
                  </a:lnTo>
                  <a:lnTo>
                    <a:pt x="11604" y="5204"/>
                  </a:lnTo>
                  <a:lnTo>
                    <a:pt x="11604" y="4956"/>
                  </a:lnTo>
                  <a:lnTo>
                    <a:pt x="11640" y="4734"/>
                  </a:lnTo>
                  <a:lnTo>
                    <a:pt x="11711" y="4500"/>
                  </a:lnTo>
                  <a:lnTo>
                    <a:pt x="11801" y="4304"/>
                  </a:lnTo>
                  <a:lnTo>
                    <a:pt x="11908" y="4108"/>
                  </a:lnTo>
                  <a:lnTo>
                    <a:pt x="12087" y="3926"/>
                  </a:lnTo>
                  <a:lnTo>
                    <a:pt x="12284" y="3756"/>
                  </a:lnTo>
                  <a:lnTo>
                    <a:pt x="12498" y="3626"/>
                  </a:lnTo>
                  <a:lnTo>
                    <a:pt x="12695" y="3482"/>
                  </a:lnTo>
                  <a:lnTo>
                    <a:pt x="12874" y="3273"/>
                  </a:lnTo>
                  <a:lnTo>
                    <a:pt x="13035" y="3052"/>
                  </a:lnTo>
                  <a:lnTo>
                    <a:pt x="13178" y="2778"/>
                  </a:lnTo>
                  <a:lnTo>
                    <a:pt x="13285" y="2504"/>
                  </a:lnTo>
                  <a:lnTo>
                    <a:pt x="13321" y="2204"/>
                  </a:lnTo>
                  <a:lnTo>
                    <a:pt x="13356" y="1904"/>
                  </a:lnTo>
                  <a:lnTo>
                    <a:pt x="13285" y="1604"/>
                  </a:lnTo>
                  <a:lnTo>
                    <a:pt x="13178" y="1304"/>
                  </a:lnTo>
                  <a:lnTo>
                    <a:pt x="13035" y="1017"/>
                  </a:lnTo>
                  <a:lnTo>
                    <a:pt x="12945" y="900"/>
                  </a:lnTo>
                  <a:lnTo>
                    <a:pt x="12802" y="769"/>
                  </a:lnTo>
                  <a:lnTo>
                    <a:pt x="12659" y="652"/>
                  </a:lnTo>
                  <a:lnTo>
                    <a:pt x="12498" y="547"/>
                  </a:lnTo>
                  <a:lnTo>
                    <a:pt x="12319" y="443"/>
                  </a:lnTo>
                  <a:lnTo>
                    <a:pt x="12123" y="352"/>
                  </a:lnTo>
                  <a:lnTo>
                    <a:pt x="11872" y="273"/>
                  </a:lnTo>
                  <a:lnTo>
                    <a:pt x="11640" y="221"/>
                  </a:lnTo>
                  <a:lnTo>
                    <a:pt x="11354" y="143"/>
                  </a:lnTo>
                  <a:lnTo>
                    <a:pt x="11086" y="117"/>
                  </a:lnTo>
                  <a:lnTo>
                    <a:pt x="10782" y="91"/>
                  </a:lnTo>
                  <a:lnTo>
                    <a:pt x="10424" y="91"/>
                  </a:lnTo>
                  <a:lnTo>
                    <a:pt x="10120" y="91"/>
                  </a:lnTo>
                  <a:lnTo>
                    <a:pt x="9816" y="117"/>
                  </a:lnTo>
                  <a:lnTo>
                    <a:pt x="9548" y="143"/>
                  </a:lnTo>
                  <a:lnTo>
                    <a:pt x="9298" y="195"/>
                  </a:lnTo>
                  <a:lnTo>
                    <a:pt x="9065" y="247"/>
                  </a:lnTo>
                  <a:lnTo>
                    <a:pt x="8815" y="300"/>
                  </a:lnTo>
                  <a:lnTo>
                    <a:pt x="8618" y="378"/>
                  </a:lnTo>
                  <a:lnTo>
                    <a:pt x="8403" y="469"/>
                  </a:lnTo>
                  <a:lnTo>
                    <a:pt x="8243" y="547"/>
                  </a:lnTo>
                  <a:lnTo>
                    <a:pt x="8064" y="652"/>
                  </a:lnTo>
                  <a:lnTo>
                    <a:pt x="7921" y="743"/>
                  </a:lnTo>
                  <a:lnTo>
                    <a:pt x="7796" y="873"/>
                  </a:lnTo>
                  <a:lnTo>
                    <a:pt x="7581" y="1095"/>
                  </a:lnTo>
                  <a:lnTo>
                    <a:pt x="7402" y="1369"/>
                  </a:lnTo>
                  <a:lnTo>
                    <a:pt x="7313" y="1630"/>
                  </a:lnTo>
                  <a:lnTo>
                    <a:pt x="7277" y="1930"/>
                  </a:lnTo>
                  <a:lnTo>
                    <a:pt x="7277" y="2204"/>
                  </a:lnTo>
                  <a:lnTo>
                    <a:pt x="7313" y="2478"/>
                  </a:lnTo>
                  <a:lnTo>
                    <a:pt x="7402" y="2752"/>
                  </a:lnTo>
                  <a:lnTo>
                    <a:pt x="7581" y="3000"/>
                  </a:lnTo>
                  <a:lnTo>
                    <a:pt x="7796" y="3221"/>
                  </a:lnTo>
                  <a:lnTo>
                    <a:pt x="8028" y="3456"/>
                  </a:lnTo>
                  <a:lnTo>
                    <a:pt x="8260" y="3652"/>
                  </a:lnTo>
                  <a:lnTo>
                    <a:pt x="8475" y="3873"/>
                  </a:lnTo>
                  <a:lnTo>
                    <a:pt x="8654" y="4108"/>
                  </a:lnTo>
                  <a:lnTo>
                    <a:pt x="8743" y="4330"/>
                  </a:lnTo>
                  <a:lnTo>
                    <a:pt x="8815" y="4578"/>
                  </a:lnTo>
                  <a:lnTo>
                    <a:pt x="8815" y="4826"/>
                  </a:lnTo>
                  <a:lnTo>
                    <a:pt x="8779" y="5073"/>
                  </a:lnTo>
                  <a:lnTo>
                    <a:pt x="8690" y="5308"/>
                  </a:lnTo>
                  <a:lnTo>
                    <a:pt x="8547" y="5556"/>
                  </a:lnTo>
                  <a:lnTo>
                    <a:pt x="8332" y="5778"/>
                  </a:lnTo>
                  <a:lnTo>
                    <a:pt x="8100" y="5986"/>
                  </a:lnTo>
                  <a:lnTo>
                    <a:pt x="7796" y="6208"/>
                  </a:lnTo>
                  <a:lnTo>
                    <a:pt x="7438" y="6378"/>
                  </a:lnTo>
                  <a:lnTo>
                    <a:pt x="7027" y="6534"/>
                  </a:lnTo>
                  <a:lnTo>
                    <a:pt x="6544" y="6678"/>
                  </a:lnTo>
                  <a:lnTo>
                    <a:pt x="6043" y="6808"/>
                  </a:lnTo>
                  <a:lnTo>
                    <a:pt x="5632" y="6808"/>
                  </a:lnTo>
                  <a:lnTo>
                    <a:pt x="5078" y="6808"/>
                  </a:lnTo>
                  <a:lnTo>
                    <a:pt x="4488" y="6808"/>
                  </a:lnTo>
                  <a:lnTo>
                    <a:pt x="3808" y="6808"/>
                  </a:lnTo>
                  <a:lnTo>
                    <a:pt x="3075" y="6808"/>
                  </a:lnTo>
                  <a:lnTo>
                    <a:pt x="2288" y="6808"/>
                  </a:lnTo>
                  <a:lnTo>
                    <a:pt x="1466" y="6808"/>
                  </a:lnTo>
                  <a:lnTo>
                    <a:pt x="607" y="6808"/>
                  </a:lnTo>
                  <a:lnTo>
                    <a:pt x="500" y="7239"/>
                  </a:lnTo>
                  <a:lnTo>
                    <a:pt x="375" y="7839"/>
                  </a:lnTo>
                  <a:lnTo>
                    <a:pt x="268" y="8491"/>
                  </a:lnTo>
                  <a:lnTo>
                    <a:pt x="160" y="9182"/>
                  </a:lnTo>
                  <a:lnTo>
                    <a:pt x="53" y="9860"/>
                  </a:lnTo>
                  <a:lnTo>
                    <a:pt x="17" y="10486"/>
                  </a:lnTo>
                  <a:lnTo>
                    <a:pt x="17" y="10969"/>
                  </a:lnTo>
                  <a:lnTo>
                    <a:pt x="17" y="11295"/>
                  </a:lnTo>
                  <a:lnTo>
                    <a:pt x="125" y="11465"/>
                  </a:lnTo>
                  <a:lnTo>
                    <a:pt x="232" y="11634"/>
                  </a:lnTo>
                  <a:lnTo>
                    <a:pt x="411" y="11765"/>
                  </a:lnTo>
                  <a:lnTo>
                    <a:pt x="607" y="11895"/>
                  </a:lnTo>
                  <a:lnTo>
                    <a:pt x="858" y="12013"/>
                  </a:lnTo>
                  <a:lnTo>
                    <a:pt x="1126" y="12091"/>
                  </a:lnTo>
                  <a:lnTo>
                    <a:pt x="1430" y="12169"/>
                  </a:lnTo>
                  <a:lnTo>
                    <a:pt x="1716" y="12221"/>
                  </a:lnTo>
                  <a:lnTo>
                    <a:pt x="2056" y="12247"/>
                  </a:lnTo>
                  <a:lnTo>
                    <a:pt x="2360" y="12260"/>
                  </a:lnTo>
                  <a:lnTo>
                    <a:pt x="2664" y="12247"/>
                  </a:lnTo>
                  <a:lnTo>
                    <a:pt x="2986" y="12221"/>
                  </a:lnTo>
                  <a:lnTo>
                    <a:pt x="3290" y="12169"/>
                  </a:lnTo>
                  <a:lnTo>
                    <a:pt x="3558" y="12065"/>
                  </a:lnTo>
                  <a:lnTo>
                    <a:pt x="3808" y="11960"/>
                  </a:lnTo>
                  <a:lnTo>
                    <a:pt x="4041" y="11843"/>
                  </a:lnTo>
                  <a:lnTo>
                    <a:pt x="4255" y="11686"/>
                  </a:lnTo>
                  <a:lnTo>
                    <a:pt x="4523" y="11595"/>
                  </a:lnTo>
                  <a:lnTo>
                    <a:pt x="4792" y="11517"/>
                  </a:lnTo>
                  <a:lnTo>
                    <a:pt x="5113" y="11491"/>
                  </a:lnTo>
                  <a:lnTo>
                    <a:pt x="5453" y="11465"/>
                  </a:lnTo>
                  <a:lnTo>
                    <a:pt x="5757" y="11491"/>
                  </a:lnTo>
                  <a:lnTo>
                    <a:pt x="6097" y="11543"/>
                  </a:lnTo>
                  <a:lnTo>
                    <a:pt x="6454" y="11634"/>
                  </a:lnTo>
                  <a:lnTo>
                    <a:pt x="6758" y="11765"/>
                  </a:lnTo>
                  <a:lnTo>
                    <a:pt x="7062" y="11921"/>
                  </a:lnTo>
                  <a:lnTo>
                    <a:pt x="7313" y="12091"/>
                  </a:lnTo>
                  <a:lnTo>
                    <a:pt x="7545" y="12313"/>
                  </a:lnTo>
                  <a:lnTo>
                    <a:pt x="7760" y="12573"/>
                  </a:lnTo>
                  <a:lnTo>
                    <a:pt x="7885" y="12847"/>
                  </a:lnTo>
                  <a:lnTo>
                    <a:pt x="7992" y="13173"/>
                  </a:lnTo>
                  <a:lnTo>
                    <a:pt x="8028" y="13500"/>
                  </a:lnTo>
                  <a:lnTo>
                    <a:pt x="7992" y="13747"/>
                  </a:lnTo>
                  <a:lnTo>
                    <a:pt x="7885" y="13969"/>
                  </a:lnTo>
                  <a:lnTo>
                    <a:pt x="7760" y="14191"/>
                  </a:lnTo>
                  <a:lnTo>
                    <a:pt x="7545" y="14373"/>
                  </a:lnTo>
                  <a:lnTo>
                    <a:pt x="7313" y="14543"/>
                  </a:lnTo>
                  <a:lnTo>
                    <a:pt x="7062" y="14700"/>
                  </a:lnTo>
                  <a:lnTo>
                    <a:pt x="6758" y="14817"/>
                  </a:lnTo>
                  <a:lnTo>
                    <a:pt x="6454" y="14921"/>
                  </a:lnTo>
                  <a:lnTo>
                    <a:pt x="6097" y="15000"/>
                  </a:lnTo>
                  <a:lnTo>
                    <a:pt x="5757" y="15052"/>
                  </a:lnTo>
                  <a:lnTo>
                    <a:pt x="5453" y="15052"/>
                  </a:lnTo>
                  <a:lnTo>
                    <a:pt x="5113" y="15026"/>
                  </a:lnTo>
                  <a:lnTo>
                    <a:pt x="4792" y="14973"/>
                  </a:lnTo>
                  <a:lnTo>
                    <a:pt x="4523" y="14869"/>
                  </a:lnTo>
                  <a:lnTo>
                    <a:pt x="4255" y="14752"/>
                  </a:lnTo>
                  <a:lnTo>
                    <a:pt x="4041" y="14569"/>
                  </a:lnTo>
                  <a:lnTo>
                    <a:pt x="3844" y="14400"/>
                  </a:lnTo>
                  <a:lnTo>
                    <a:pt x="3594" y="14269"/>
                  </a:lnTo>
                  <a:lnTo>
                    <a:pt x="3361" y="14165"/>
                  </a:lnTo>
                  <a:lnTo>
                    <a:pt x="3111" y="14100"/>
                  </a:lnTo>
                  <a:lnTo>
                    <a:pt x="2843" y="14073"/>
                  </a:lnTo>
                  <a:lnTo>
                    <a:pt x="2574" y="14073"/>
                  </a:lnTo>
                  <a:lnTo>
                    <a:pt x="2288" y="14100"/>
                  </a:lnTo>
                  <a:lnTo>
                    <a:pt x="2020" y="14139"/>
                  </a:lnTo>
                  <a:lnTo>
                    <a:pt x="1734" y="14243"/>
                  </a:lnTo>
                  <a:lnTo>
                    <a:pt x="1466" y="14347"/>
                  </a:lnTo>
                  <a:lnTo>
                    <a:pt x="1233" y="14465"/>
                  </a:lnTo>
                  <a:lnTo>
                    <a:pt x="983" y="14621"/>
                  </a:lnTo>
                  <a:lnTo>
                    <a:pt x="786" y="14765"/>
                  </a:lnTo>
                  <a:lnTo>
                    <a:pt x="572" y="14947"/>
                  </a:lnTo>
                  <a:lnTo>
                    <a:pt x="411" y="15143"/>
                  </a:lnTo>
                  <a:lnTo>
                    <a:pt x="303" y="15378"/>
                  </a:lnTo>
                  <a:lnTo>
                    <a:pt x="196" y="15600"/>
                  </a:lnTo>
                  <a:lnTo>
                    <a:pt x="160" y="15873"/>
                  </a:lnTo>
                  <a:lnTo>
                    <a:pt x="196" y="16200"/>
                  </a:lnTo>
                  <a:lnTo>
                    <a:pt x="232" y="16526"/>
                  </a:lnTo>
                  <a:lnTo>
                    <a:pt x="411" y="17295"/>
                  </a:lnTo>
                  <a:lnTo>
                    <a:pt x="607" y="18104"/>
                  </a:lnTo>
                  <a:lnTo>
                    <a:pt x="715" y="18508"/>
                  </a:lnTo>
                  <a:lnTo>
                    <a:pt x="822" y="18926"/>
                  </a:lnTo>
                  <a:lnTo>
                    <a:pt x="876" y="19330"/>
                  </a:lnTo>
                  <a:lnTo>
                    <a:pt x="911" y="19734"/>
                  </a:lnTo>
                  <a:lnTo>
                    <a:pt x="911" y="20073"/>
                  </a:lnTo>
                  <a:lnTo>
                    <a:pt x="876" y="20426"/>
                  </a:lnTo>
                  <a:lnTo>
                    <a:pt x="858" y="20608"/>
                  </a:lnTo>
                  <a:lnTo>
                    <a:pt x="786" y="20752"/>
                  </a:lnTo>
                  <a:lnTo>
                    <a:pt x="715" y="20908"/>
                  </a:lnTo>
                  <a:lnTo>
                    <a:pt x="607" y="21026"/>
                  </a:lnTo>
                  <a:lnTo>
                    <a:pt x="1394" y="20934"/>
                  </a:lnTo>
                  <a:lnTo>
                    <a:pt x="2217" y="20804"/>
                  </a:lnTo>
                  <a:lnTo>
                    <a:pt x="3039" y="20726"/>
                  </a:lnTo>
                  <a:lnTo>
                    <a:pt x="3844" y="20660"/>
                  </a:lnTo>
                  <a:lnTo>
                    <a:pt x="4595" y="20634"/>
                  </a:lnTo>
                  <a:lnTo>
                    <a:pt x="5310" y="20634"/>
                  </a:lnTo>
                  <a:lnTo>
                    <a:pt x="5650" y="20660"/>
                  </a:lnTo>
                  <a:lnTo>
                    <a:pt x="6007" y="20700"/>
                  </a:lnTo>
                  <a:lnTo>
                    <a:pt x="6276" y="20752"/>
                  </a:lnTo>
                  <a:lnTo>
                    <a:pt x="6580" y="20830"/>
                  </a:lnTo>
                  <a:close/>
                </a:path>
              </a:pathLst>
            </a:custGeom>
            <a:gradFill rotWithShape="1">
              <a:gsLst>
                <a:gs pos="0">
                  <a:srgbClr val="CC0099">
                    <a:gamma/>
                    <a:tint val="84706"/>
                    <a:invGamma/>
                  </a:srgbClr>
                </a:gs>
                <a:gs pos="50000">
                  <a:srgbClr val="CC0099">
                    <a:alpha val="0"/>
                  </a:srgbClr>
                </a:gs>
                <a:gs pos="100000">
                  <a:srgbClr val="CC0099">
                    <a:gamma/>
                    <a:tint val="84706"/>
                    <a:invGamma/>
                  </a:srgb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PerspectiveFront">
                <a:rot lat="0" lon="300000" rev="0"/>
              </a:camera>
              <a:lightRig rig="legacyFlat4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CC0099"/>
              </a:extrusionClr>
            </a:sp3d>
          </p:spPr>
          <p:txBody>
            <a:bodyPr anchor="ctr" anchorCtr="1">
              <a:flatTx/>
            </a:bodyPr>
            <a:lstStyle/>
            <a:p>
              <a:pPr eaLnBrk="0" hangingPunct="0">
                <a:defRPr/>
              </a:pPr>
              <a:endParaRPr lang="bg-BG">
                <a:latin typeface="Arial MT" charset="0"/>
              </a:endParaRP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4721225" y="2474913"/>
              <a:ext cx="781050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05000"/>
                </a:lnSpc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buChar char="–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endParaRPr lang="bg-BG" altLang="en-US" sz="2400">
                <a:latin typeface="Arial MT"/>
              </a:endParaRPr>
            </a:p>
          </p:txBody>
        </p:sp>
        <p:sp>
          <p:nvSpPr>
            <p:cNvPr id="20" name="Puzzle2">
              <a:hlinkClick r:id="" action="ppaction://noaction"/>
            </p:cNvPr>
            <p:cNvSpPr>
              <a:spLocks noChangeAspect="1" noEditPoints="1" noChangeArrowheads="1"/>
            </p:cNvSpPr>
            <p:nvPr/>
          </p:nvSpPr>
          <p:spPr bwMode="blackWhite">
            <a:xfrm>
              <a:off x="2643174" y="1785926"/>
              <a:ext cx="3047015" cy="2000264"/>
            </a:xfrm>
            <a:custGeom>
              <a:avLst/>
              <a:gdLst>
                <a:gd name="T0" fmla="*/ 6542 w 21600"/>
                <a:gd name="T1" fmla="*/ 9180 h 21600"/>
                <a:gd name="T2" fmla="*/ 15685 w 21600"/>
                <a:gd name="T3" fmla="*/ 12569 h 21600"/>
              </a:gdLst>
              <a:ahLst/>
              <a:cxnLst/>
              <a:rect l="T0" t="T1" r="T2" b="T3"/>
              <a:pathLst>
                <a:path w="21600" h="21600">
                  <a:moveTo>
                    <a:pt x="9365" y="20836"/>
                  </a:moveTo>
                  <a:lnTo>
                    <a:pt x="9534" y="20836"/>
                  </a:lnTo>
                  <a:lnTo>
                    <a:pt x="9690" y="20762"/>
                  </a:lnTo>
                  <a:lnTo>
                    <a:pt x="9814" y="20687"/>
                  </a:lnTo>
                  <a:lnTo>
                    <a:pt x="9926" y="20575"/>
                  </a:lnTo>
                  <a:lnTo>
                    <a:pt x="10015" y="20426"/>
                  </a:lnTo>
                  <a:lnTo>
                    <a:pt x="10071" y="20296"/>
                  </a:lnTo>
                  <a:lnTo>
                    <a:pt x="10116" y="20110"/>
                  </a:lnTo>
                  <a:lnTo>
                    <a:pt x="10139" y="19905"/>
                  </a:lnTo>
                  <a:lnTo>
                    <a:pt x="10139" y="19682"/>
                  </a:lnTo>
                  <a:lnTo>
                    <a:pt x="10116" y="19440"/>
                  </a:lnTo>
                  <a:lnTo>
                    <a:pt x="10071" y="19142"/>
                  </a:lnTo>
                  <a:lnTo>
                    <a:pt x="10015" y="18900"/>
                  </a:lnTo>
                  <a:lnTo>
                    <a:pt x="9903" y="18620"/>
                  </a:lnTo>
                  <a:lnTo>
                    <a:pt x="9791" y="18285"/>
                  </a:lnTo>
                  <a:lnTo>
                    <a:pt x="9646" y="17968"/>
                  </a:lnTo>
                  <a:lnTo>
                    <a:pt x="9478" y="17652"/>
                  </a:lnTo>
                  <a:lnTo>
                    <a:pt x="9388" y="17466"/>
                  </a:lnTo>
                  <a:lnTo>
                    <a:pt x="9321" y="17298"/>
                  </a:lnTo>
                  <a:lnTo>
                    <a:pt x="9265" y="17112"/>
                  </a:lnTo>
                  <a:lnTo>
                    <a:pt x="9197" y="16926"/>
                  </a:lnTo>
                  <a:lnTo>
                    <a:pt x="9130" y="16535"/>
                  </a:lnTo>
                  <a:lnTo>
                    <a:pt x="9108" y="16144"/>
                  </a:lnTo>
                  <a:lnTo>
                    <a:pt x="9108" y="15753"/>
                  </a:lnTo>
                  <a:lnTo>
                    <a:pt x="9175" y="15362"/>
                  </a:lnTo>
                  <a:lnTo>
                    <a:pt x="9242" y="14971"/>
                  </a:lnTo>
                  <a:lnTo>
                    <a:pt x="9365" y="14580"/>
                  </a:lnTo>
                  <a:lnTo>
                    <a:pt x="9500" y="14244"/>
                  </a:lnTo>
                  <a:lnTo>
                    <a:pt x="9668" y="13891"/>
                  </a:lnTo>
                  <a:lnTo>
                    <a:pt x="9858" y="13611"/>
                  </a:lnTo>
                  <a:lnTo>
                    <a:pt x="10071" y="13351"/>
                  </a:lnTo>
                  <a:lnTo>
                    <a:pt x="10295" y="13146"/>
                  </a:lnTo>
                  <a:lnTo>
                    <a:pt x="10553" y="12997"/>
                  </a:lnTo>
                  <a:lnTo>
                    <a:pt x="10811" y="12885"/>
                  </a:lnTo>
                  <a:lnTo>
                    <a:pt x="11068" y="12866"/>
                  </a:lnTo>
                  <a:lnTo>
                    <a:pt x="11348" y="12885"/>
                  </a:lnTo>
                  <a:lnTo>
                    <a:pt x="11606" y="12997"/>
                  </a:lnTo>
                  <a:lnTo>
                    <a:pt x="11841" y="13183"/>
                  </a:lnTo>
                  <a:lnTo>
                    <a:pt x="12054" y="13388"/>
                  </a:lnTo>
                  <a:lnTo>
                    <a:pt x="12245" y="13648"/>
                  </a:lnTo>
                  <a:lnTo>
                    <a:pt x="12413" y="13928"/>
                  </a:lnTo>
                  <a:lnTo>
                    <a:pt x="12547" y="14244"/>
                  </a:lnTo>
                  <a:lnTo>
                    <a:pt x="12682" y="14617"/>
                  </a:lnTo>
                  <a:lnTo>
                    <a:pt x="12760" y="15008"/>
                  </a:lnTo>
                  <a:lnTo>
                    <a:pt x="12827" y="15399"/>
                  </a:lnTo>
                  <a:lnTo>
                    <a:pt x="12850" y="15753"/>
                  </a:lnTo>
                  <a:lnTo>
                    <a:pt x="12850" y="16144"/>
                  </a:lnTo>
                  <a:lnTo>
                    <a:pt x="12805" y="16535"/>
                  </a:lnTo>
                  <a:lnTo>
                    <a:pt x="12738" y="16888"/>
                  </a:lnTo>
                  <a:lnTo>
                    <a:pt x="12659" y="17224"/>
                  </a:lnTo>
                  <a:lnTo>
                    <a:pt x="12502" y="17503"/>
                  </a:lnTo>
                  <a:lnTo>
                    <a:pt x="12222" y="18043"/>
                  </a:lnTo>
                  <a:lnTo>
                    <a:pt x="11965" y="18546"/>
                  </a:lnTo>
                  <a:lnTo>
                    <a:pt x="11864" y="18751"/>
                  </a:lnTo>
                  <a:lnTo>
                    <a:pt x="11774" y="18974"/>
                  </a:lnTo>
                  <a:lnTo>
                    <a:pt x="11707" y="19179"/>
                  </a:lnTo>
                  <a:lnTo>
                    <a:pt x="11662" y="19365"/>
                  </a:lnTo>
                  <a:lnTo>
                    <a:pt x="11629" y="19570"/>
                  </a:lnTo>
                  <a:lnTo>
                    <a:pt x="11629" y="19756"/>
                  </a:lnTo>
                  <a:lnTo>
                    <a:pt x="11629" y="19942"/>
                  </a:lnTo>
                  <a:lnTo>
                    <a:pt x="11640" y="20110"/>
                  </a:lnTo>
                  <a:lnTo>
                    <a:pt x="11707" y="20296"/>
                  </a:lnTo>
                  <a:lnTo>
                    <a:pt x="11797" y="20464"/>
                  </a:lnTo>
                  <a:lnTo>
                    <a:pt x="11886" y="20650"/>
                  </a:lnTo>
                  <a:lnTo>
                    <a:pt x="12032" y="20836"/>
                  </a:lnTo>
                  <a:lnTo>
                    <a:pt x="12200" y="21004"/>
                  </a:lnTo>
                  <a:lnTo>
                    <a:pt x="12413" y="21190"/>
                  </a:lnTo>
                  <a:lnTo>
                    <a:pt x="12659" y="21320"/>
                  </a:lnTo>
                  <a:lnTo>
                    <a:pt x="12951" y="21432"/>
                  </a:lnTo>
                  <a:lnTo>
                    <a:pt x="13275" y="21544"/>
                  </a:lnTo>
                  <a:lnTo>
                    <a:pt x="13600" y="21655"/>
                  </a:lnTo>
                  <a:lnTo>
                    <a:pt x="13970" y="21693"/>
                  </a:lnTo>
                  <a:lnTo>
                    <a:pt x="14329" y="21730"/>
                  </a:lnTo>
                  <a:lnTo>
                    <a:pt x="14698" y="21730"/>
                  </a:lnTo>
                  <a:lnTo>
                    <a:pt x="15057" y="21730"/>
                  </a:lnTo>
                  <a:lnTo>
                    <a:pt x="15426" y="21655"/>
                  </a:lnTo>
                  <a:lnTo>
                    <a:pt x="15774" y="21581"/>
                  </a:lnTo>
                  <a:lnTo>
                    <a:pt x="16110" y="21432"/>
                  </a:lnTo>
                  <a:lnTo>
                    <a:pt x="16435" y="21302"/>
                  </a:lnTo>
                  <a:lnTo>
                    <a:pt x="16715" y="21078"/>
                  </a:lnTo>
                  <a:lnTo>
                    <a:pt x="16950" y="20836"/>
                  </a:lnTo>
                  <a:lnTo>
                    <a:pt x="17017" y="20650"/>
                  </a:lnTo>
                  <a:lnTo>
                    <a:pt x="17062" y="20426"/>
                  </a:lnTo>
                  <a:lnTo>
                    <a:pt x="17107" y="20222"/>
                  </a:lnTo>
                  <a:lnTo>
                    <a:pt x="17129" y="19980"/>
                  </a:lnTo>
                  <a:lnTo>
                    <a:pt x="17141" y="19477"/>
                  </a:lnTo>
                  <a:lnTo>
                    <a:pt x="17141" y="18974"/>
                  </a:lnTo>
                  <a:lnTo>
                    <a:pt x="17129" y="18397"/>
                  </a:lnTo>
                  <a:lnTo>
                    <a:pt x="17085" y="17820"/>
                  </a:lnTo>
                  <a:lnTo>
                    <a:pt x="17040" y="17261"/>
                  </a:lnTo>
                  <a:lnTo>
                    <a:pt x="16973" y="16646"/>
                  </a:lnTo>
                  <a:lnTo>
                    <a:pt x="16827" y="15511"/>
                  </a:lnTo>
                  <a:lnTo>
                    <a:pt x="16715" y="14393"/>
                  </a:lnTo>
                  <a:lnTo>
                    <a:pt x="16692" y="13928"/>
                  </a:lnTo>
                  <a:lnTo>
                    <a:pt x="16670" y="13462"/>
                  </a:lnTo>
                  <a:lnTo>
                    <a:pt x="16692" y="13071"/>
                  </a:lnTo>
                  <a:lnTo>
                    <a:pt x="16760" y="12755"/>
                  </a:lnTo>
                  <a:lnTo>
                    <a:pt x="16827" y="12419"/>
                  </a:lnTo>
                  <a:lnTo>
                    <a:pt x="16928" y="12140"/>
                  </a:lnTo>
                  <a:lnTo>
                    <a:pt x="17062" y="11898"/>
                  </a:lnTo>
                  <a:lnTo>
                    <a:pt x="17185" y="11675"/>
                  </a:lnTo>
                  <a:lnTo>
                    <a:pt x="17342" y="11470"/>
                  </a:lnTo>
                  <a:lnTo>
                    <a:pt x="17488" y="11284"/>
                  </a:lnTo>
                  <a:lnTo>
                    <a:pt x="17667" y="11135"/>
                  </a:lnTo>
                  <a:lnTo>
                    <a:pt x="17835" y="11042"/>
                  </a:lnTo>
                  <a:lnTo>
                    <a:pt x="18003" y="10930"/>
                  </a:lnTo>
                  <a:lnTo>
                    <a:pt x="18182" y="10893"/>
                  </a:lnTo>
                  <a:lnTo>
                    <a:pt x="18351" y="10893"/>
                  </a:lnTo>
                  <a:lnTo>
                    <a:pt x="18519" y="10967"/>
                  </a:lnTo>
                  <a:lnTo>
                    <a:pt x="18675" y="11042"/>
                  </a:lnTo>
                  <a:lnTo>
                    <a:pt x="18821" y="11172"/>
                  </a:lnTo>
                  <a:lnTo>
                    <a:pt x="18978" y="11358"/>
                  </a:lnTo>
                  <a:lnTo>
                    <a:pt x="19101" y="11600"/>
                  </a:lnTo>
                  <a:lnTo>
                    <a:pt x="19236" y="11861"/>
                  </a:lnTo>
                  <a:lnTo>
                    <a:pt x="19404" y="12028"/>
                  </a:lnTo>
                  <a:lnTo>
                    <a:pt x="19572" y="12177"/>
                  </a:lnTo>
                  <a:lnTo>
                    <a:pt x="19785" y="12289"/>
                  </a:lnTo>
                  <a:lnTo>
                    <a:pt x="19986" y="12289"/>
                  </a:lnTo>
                  <a:lnTo>
                    <a:pt x="20199" y="12289"/>
                  </a:lnTo>
                  <a:lnTo>
                    <a:pt x="20412" y="12215"/>
                  </a:lnTo>
                  <a:lnTo>
                    <a:pt x="20602" y="12103"/>
                  </a:lnTo>
                  <a:lnTo>
                    <a:pt x="20804" y="11973"/>
                  </a:lnTo>
                  <a:lnTo>
                    <a:pt x="20995" y="11786"/>
                  </a:lnTo>
                  <a:lnTo>
                    <a:pt x="21163" y="11563"/>
                  </a:lnTo>
                  <a:lnTo>
                    <a:pt x="21319" y="11321"/>
                  </a:lnTo>
                  <a:lnTo>
                    <a:pt x="21420" y="11079"/>
                  </a:lnTo>
                  <a:lnTo>
                    <a:pt x="21532" y="10744"/>
                  </a:lnTo>
                  <a:lnTo>
                    <a:pt x="21577" y="10427"/>
                  </a:lnTo>
                  <a:lnTo>
                    <a:pt x="21600" y="10111"/>
                  </a:lnTo>
                  <a:lnTo>
                    <a:pt x="21577" y="9608"/>
                  </a:lnTo>
                  <a:lnTo>
                    <a:pt x="21532" y="9142"/>
                  </a:lnTo>
                  <a:lnTo>
                    <a:pt x="21420" y="8751"/>
                  </a:lnTo>
                  <a:lnTo>
                    <a:pt x="21319" y="8397"/>
                  </a:lnTo>
                  <a:lnTo>
                    <a:pt x="21163" y="8062"/>
                  </a:lnTo>
                  <a:lnTo>
                    <a:pt x="20995" y="7820"/>
                  </a:lnTo>
                  <a:lnTo>
                    <a:pt x="20804" y="7597"/>
                  </a:lnTo>
                  <a:lnTo>
                    <a:pt x="20602" y="7429"/>
                  </a:lnTo>
                  <a:lnTo>
                    <a:pt x="20412" y="7317"/>
                  </a:lnTo>
                  <a:lnTo>
                    <a:pt x="20199" y="7206"/>
                  </a:lnTo>
                  <a:lnTo>
                    <a:pt x="19986" y="7168"/>
                  </a:lnTo>
                  <a:lnTo>
                    <a:pt x="19785" y="7206"/>
                  </a:lnTo>
                  <a:lnTo>
                    <a:pt x="19572" y="7243"/>
                  </a:lnTo>
                  <a:lnTo>
                    <a:pt x="19404" y="7355"/>
                  </a:lnTo>
                  <a:lnTo>
                    <a:pt x="19236" y="7504"/>
                  </a:lnTo>
                  <a:lnTo>
                    <a:pt x="19101" y="7708"/>
                  </a:lnTo>
                  <a:lnTo>
                    <a:pt x="18978" y="7895"/>
                  </a:lnTo>
                  <a:lnTo>
                    <a:pt x="18799" y="8025"/>
                  </a:lnTo>
                  <a:lnTo>
                    <a:pt x="18631" y="8174"/>
                  </a:lnTo>
                  <a:lnTo>
                    <a:pt x="18440" y="8248"/>
                  </a:lnTo>
                  <a:lnTo>
                    <a:pt x="18239" y="8286"/>
                  </a:lnTo>
                  <a:lnTo>
                    <a:pt x="18048" y="8323"/>
                  </a:lnTo>
                  <a:lnTo>
                    <a:pt x="17858" y="8323"/>
                  </a:lnTo>
                  <a:lnTo>
                    <a:pt x="17667" y="8248"/>
                  </a:lnTo>
                  <a:lnTo>
                    <a:pt x="17465" y="8174"/>
                  </a:lnTo>
                  <a:lnTo>
                    <a:pt x="17275" y="8062"/>
                  </a:lnTo>
                  <a:lnTo>
                    <a:pt x="17107" y="7969"/>
                  </a:lnTo>
                  <a:lnTo>
                    <a:pt x="16950" y="7783"/>
                  </a:lnTo>
                  <a:lnTo>
                    <a:pt x="16827" y="7597"/>
                  </a:lnTo>
                  <a:lnTo>
                    <a:pt x="16715" y="7429"/>
                  </a:lnTo>
                  <a:lnTo>
                    <a:pt x="16648" y="7168"/>
                  </a:lnTo>
                  <a:lnTo>
                    <a:pt x="16614" y="6926"/>
                  </a:lnTo>
                  <a:lnTo>
                    <a:pt x="16592" y="6498"/>
                  </a:lnTo>
                  <a:lnTo>
                    <a:pt x="16592" y="5772"/>
                  </a:lnTo>
                  <a:lnTo>
                    <a:pt x="16625" y="4915"/>
                  </a:lnTo>
                  <a:lnTo>
                    <a:pt x="16670" y="3928"/>
                  </a:lnTo>
                  <a:lnTo>
                    <a:pt x="16737" y="2960"/>
                  </a:lnTo>
                  <a:lnTo>
                    <a:pt x="16804" y="1992"/>
                  </a:lnTo>
                  <a:lnTo>
                    <a:pt x="16883" y="1173"/>
                  </a:lnTo>
                  <a:lnTo>
                    <a:pt x="16950" y="521"/>
                  </a:lnTo>
                  <a:lnTo>
                    <a:pt x="16928" y="521"/>
                  </a:lnTo>
                  <a:lnTo>
                    <a:pt x="16905" y="521"/>
                  </a:lnTo>
                  <a:lnTo>
                    <a:pt x="16244" y="484"/>
                  </a:lnTo>
                  <a:lnTo>
                    <a:pt x="15617" y="428"/>
                  </a:lnTo>
                  <a:lnTo>
                    <a:pt x="15046" y="353"/>
                  </a:lnTo>
                  <a:lnTo>
                    <a:pt x="14508" y="279"/>
                  </a:lnTo>
                  <a:lnTo>
                    <a:pt x="14026" y="167"/>
                  </a:lnTo>
                  <a:lnTo>
                    <a:pt x="13623" y="93"/>
                  </a:lnTo>
                  <a:lnTo>
                    <a:pt x="13320" y="18"/>
                  </a:lnTo>
                  <a:lnTo>
                    <a:pt x="13107" y="18"/>
                  </a:lnTo>
                  <a:lnTo>
                    <a:pt x="12973" y="18"/>
                  </a:lnTo>
                  <a:lnTo>
                    <a:pt x="12850" y="130"/>
                  </a:lnTo>
                  <a:lnTo>
                    <a:pt x="12715" y="279"/>
                  </a:lnTo>
                  <a:lnTo>
                    <a:pt x="12614" y="446"/>
                  </a:lnTo>
                  <a:lnTo>
                    <a:pt x="12502" y="670"/>
                  </a:lnTo>
                  <a:lnTo>
                    <a:pt x="12413" y="912"/>
                  </a:lnTo>
                  <a:lnTo>
                    <a:pt x="12357" y="1210"/>
                  </a:lnTo>
                  <a:lnTo>
                    <a:pt x="12312" y="1526"/>
                  </a:lnTo>
                  <a:lnTo>
                    <a:pt x="12267" y="1843"/>
                  </a:lnTo>
                  <a:lnTo>
                    <a:pt x="12245" y="2215"/>
                  </a:lnTo>
                  <a:lnTo>
                    <a:pt x="12267" y="2532"/>
                  </a:lnTo>
                  <a:lnTo>
                    <a:pt x="12312" y="2886"/>
                  </a:lnTo>
                  <a:lnTo>
                    <a:pt x="12379" y="3240"/>
                  </a:lnTo>
                  <a:lnTo>
                    <a:pt x="12458" y="3556"/>
                  </a:lnTo>
                  <a:lnTo>
                    <a:pt x="12570" y="3891"/>
                  </a:lnTo>
                  <a:lnTo>
                    <a:pt x="12738" y="4171"/>
                  </a:lnTo>
                  <a:lnTo>
                    <a:pt x="12917" y="4487"/>
                  </a:lnTo>
                  <a:lnTo>
                    <a:pt x="13040" y="4860"/>
                  </a:lnTo>
                  <a:lnTo>
                    <a:pt x="13152" y="5251"/>
                  </a:lnTo>
                  <a:lnTo>
                    <a:pt x="13208" y="5604"/>
                  </a:lnTo>
                  <a:lnTo>
                    <a:pt x="13253" y="5995"/>
                  </a:lnTo>
                  <a:lnTo>
                    <a:pt x="13231" y="6386"/>
                  </a:lnTo>
                  <a:lnTo>
                    <a:pt x="13208" y="6740"/>
                  </a:lnTo>
                  <a:lnTo>
                    <a:pt x="13130" y="7094"/>
                  </a:lnTo>
                  <a:lnTo>
                    <a:pt x="13040" y="7429"/>
                  </a:lnTo>
                  <a:lnTo>
                    <a:pt x="12895" y="7746"/>
                  </a:lnTo>
                  <a:lnTo>
                    <a:pt x="12715" y="8025"/>
                  </a:lnTo>
                  <a:lnTo>
                    <a:pt x="12525" y="8286"/>
                  </a:lnTo>
                  <a:lnTo>
                    <a:pt x="12312" y="8491"/>
                  </a:lnTo>
                  <a:lnTo>
                    <a:pt x="12054" y="8677"/>
                  </a:lnTo>
                  <a:lnTo>
                    <a:pt x="11752" y="8788"/>
                  </a:lnTo>
                  <a:lnTo>
                    <a:pt x="11449" y="8826"/>
                  </a:lnTo>
                  <a:lnTo>
                    <a:pt x="11281" y="8826"/>
                  </a:lnTo>
                  <a:lnTo>
                    <a:pt x="11124" y="8826"/>
                  </a:lnTo>
                  <a:lnTo>
                    <a:pt x="11001" y="8788"/>
                  </a:lnTo>
                  <a:lnTo>
                    <a:pt x="10844" y="8714"/>
                  </a:lnTo>
                  <a:lnTo>
                    <a:pt x="10721" y="8640"/>
                  </a:lnTo>
                  <a:lnTo>
                    <a:pt x="10609" y="8565"/>
                  </a:lnTo>
                  <a:lnTo>
                    <a:pt x="10486" y="8453"/>
                  </a:lnTo>
                  <a:lnTo>
                    <a:pt x="10374" y="8323"/>
                  </a:lnTo>
                  <a:lnTo>
                    <a:pt x="10183" y="8062"/>
                  </a:lnTo>
                  <a:lnTo>
                    <a:pt x="10038" y="7746"/>
                  </a:lnTo>
                  <a:lnTo>
                    <a:pt x="9903" y="7392"/>
                  </a:lnTo>
                  <a:lnTo>
                    <a:pt x="9791" y="7001"/>
                  </a:lnTo>
                  <a:lnTo>
                    <a:pt x="9735" y="6610"/>
                  </a:lnTo>
                  <a:lnTo>
                    <a:pt x="9690" y="6219"/>
                  </a:lnTo>
                  <a:lnTo>
                    <a:pt x="9668" y="5772"/>
                  </a:lnTo>
                  <a:lnTo>
                    <a:pt x="9690" y="5381"/>
                  </a:lnTo>
                  <a:lnTo>
                    <a:pt x="9758" y="4990"/>
                  </a:lnTo>
                  <a:lnTo>
                    <a:pt x="9836" y="4636"/>
                  </a:lnTo>
                  <a:lnTo>
                    <a:pt x="9948" y="4320"/>
                  </a:lnTo>
                  <a:lnTo>
                    <a:pt x="10071" y="4022"/>
                  </a:lnTo>
                  <a:lnTo>
                    <a:pt x="10206" y="3817"/>
                  </a:lnTo>
                  <a:lnTo>
                    <a:pt x="10318" y="3593"/>
                  </a:lnTo>
                  <a:lnTo>
                    <a:pt x="10396" y="3351"/>
                  </a:lnTo>
                  <a:lnTo>
                    <a:pt x="10463" y="3109"/>
                  </a:lnTo>
                  <a:lnTo>
                    <a:pt x="10508" y="2848"/>
                  </a:lnTo>
                  <a:lnTo>
                    <a:pt x="10531" y="2606"/>
                  </a:lnTo>
                  <a:lnTo>
                    <a:pt x="10508" y="2346"/>
                  </a:lnTo>
                  <a:lnTo>
                    <a:pt x="10463" y="2141"/>
                  </a:lnTo>
                  <a:lnTo>
                    <a:pt x="10396" y="1880"/>
                  </a:lnTo>
                  <a:lnTo>
                    <a:pt x="10295" y="1638"/>
                  </a:lnTo>
                  <a:lnTo>
                    <a:pt x="10161" y="1415"/>
                  </a:lnTo>
                  <a:lnTo>
                    <a:pt x="9970" y="1210"/>
                  </a:lnTo>
                  <a:lnTo>
                    <a:pt x="9758" y="986"/>
                  </a:lnTo>
                  <a:lnTo>
                    <a:pt x="9500" y="819"/>
                  </a:lnTo>
                  <a:lnTo>
                    <a:pt x="9197" y="670"/>
                  </a:lnTo>
                  <a:lnTo>
                    <a:pt x="8850" y="521"/>
                  </a:lnTo>
                  <a:lnTo>
                    <a:pt x="8480" y="446"/>
                  </a:lnTo>
                  <a:lnTo>
                    <a:pt x="8010" y="428"/>
                  </a:lnTo>
                  <a:lnTo>
                    <a:pt x="7427" y="428"/>
                  </a:lnTo>
                  <a:lnTo>
                    <a:pt x="6834" y="446"/>
                  </a:lnTo>
                  <a:lnTo>
                    <a:pt x="6206" y="521"/>
                  </a:lnTo>
                  <a:lnTo>
                    <a:pt x="5624" y="633"/>
                  </a:lnTo>
                  <a:lnTo>
                    <a:pt x="5131" y="744"/>
                  </a:lnTo>
                  <a:lnTo>
                    <a:pt x="4750" y="856"/>
                  </a:lnTo>
                  <a:lnTo>
                    <a:pt x="4873" y="1564"/>
                  </a:lnTo>
                  <a:lnTo>
                    <a:pt x="5052" y="2495"/>
                  </a:lnTo>
                  <a:lnTo>
                    <a:pt x="5198" y="3556"/>
                  </a:lnTo>
                  <a:lnTo>
                    <a:pt x="5321" y="4673"/>
                  </a:lnTo>
                  <a:lnTo>
                    <a:pt x="5366" y="5213"/>
                  </a:lnTo>
                  <a:lnTo>
                    <a:pt x="5411" y="5753"/>
                  </a:lnTo>
                  <a:lnTo>
                    <a:pt x="5433" y="6275"/>
                  </a:lnTo>
                  <a:lnTo>
                    <a:pt x="5433" y="6740"/>
                  </a:lnTo>
                  <a:lnTo>
                    <a:pt x="5388" y="7168"/>
                  </a:lnTo>
                  <a:lnTo>
                    <a:pt x="5343" y="7541"/>
                  </a:lnTo>
                  <a:lnTo>
                    <a:pt x="5310" y="7708"/>
                  </a:lnTo>
                  <a:lnTo>
                    <a:pt x="5265" y="7857"/>
                  </a:lnTo>
                  <a:lnTo>
                    <a:pt x="5220" y="7969"/>
                  </a:lnTo>
                  <a:lnTo>
                    <a:pt x="5153" y="8062"/>
                  </a:lnTo>
                  <a:lnTo>
                    <a:pt x="5030" y="8248"/>
                  </a:lnTo>
                  <a:lnTo>
                    <a:pt x="4873" y="8397"/>
                  </a:lnTo>
                  <a:lnTo>
                    <a:pt x="4750" y="8528"/>
                  </a:lnTo>
                  <a:lnTo>
                    <a:pt x="4593" y="8640"/>
                  </a:lnTo>
                  <a:lnTo>
                    <a:pt x="4447" y="8714"/>
                  </a:lnTo>
                  <a:lnTo>
                    <a:pt x="4290" y="8751"/>
                  </a:lnTo>
                  <a:lnTo>
                    <a:pt x="4122" y="8788"/>
                  </a:lnTo>
                  <a:lnTo>
                    <a:pt x="3977" y="8788"/>
                  </a:lnTo>
                  <a:lnTo>
                    <a:pt x="3820" y="8751"/>
                  </a:lnTo>
                  <a:lnTo>
                    <a:pt x="3697" y="8714"/>
                  </a:lnTo>
                  <a:lnTo>
                    <a:pt x="3540" y="8677"/>
                  </a:lnTo>
                  <a:lnTo>
                    <a:pt x="3417" y="8602"/>
                  </a:lnTo>
                  <a:lnTo>
                    <a:pt x="3282" y="8491"/>
                  </a:lnTo>
                  <a:lnTo>
                    <a:pt x="3159" y="8360"/>
                  </a:lnTo>
                  <a:lnTo>
                    <a:pt x="3047" y="8248"/>
                  </a:lnTo>
                  <a:lnTo>
                    <a:pt x="2957" y="8062"/>
                  </a:lnTo>
                  <a:lnTo>
                    <a:pt x="2812" y="7857"/>
                  </a:lnTo>
                  <a:lnTo>
                    <a:pt x="2643" y="7671"/>
                  </a:lnTo>
                  <a:lnTo>
                    <a:pt x="2442" y="7541"/>
                  </a:lnTo>
                  <a:lnTo>
                    <a:pt x="2207" y="7466"/>
                  </a:lnTo>
                  <a:lnTo>
                    <a:pt x="1994" y="7429"/>
                  </a:lnTo>
                  <a:lnTo>
                    <a:pt x="1736" y="7429"/>
                  </a:lnTo>
                  <a:lnTo>
                    <a:pt x="1501" y="7466"/>
                  </a:lnTo>
                  <a:lnTo>
                    <a:pt x="1265" y="7559"/>
                  </a:lnTo>
                  <a:lnTo>
                    <a:pt x="1030" y="7708"/>
                  </a:lnTo>
                  <a:lnTo>
                    <a:pt x="817" y="7932"/>
                  </a:lnTo>
                  <a:lnTo>
                    <a:pt x="593" y="8211"/>
                  </a:lnTo>
                  <a:lnTo>
                    <a:pt x="425" y="8528"/>
                  </a:lnTo>
                  <a:lnTo>
                    <a:pt x="358" y="8714"/>
                  </a:lnTo>
                  <a:lnTo>
                    <a:pt x="280" y="8919"/>
                  </a:lnTo>
                  <a:lnTo>
                    <a:pt x="235" y="9142"/>
                  </a:lnTo>
                  <a:lnTo>
                    <a:pt x="168" y="9347"/>
                  </a:lnTo>
                  <a:lnTo>
                    <a:pt x="123" y="9608"/>
                  </a:lnTo>
                  <a:lnTo>
                    <a:pt x="100" y="9887"/>
                  </a:lnTo>
                  <a:lnTo>
                    <a:pt x="78" y="10185"/>
                  </a:lnTo>
                  <a:lnTo>
                    <a:pt x="78" y="10464"/>
                  </a:lnTo>
                  <a:lnTo>
                    <a:pt x="78" y="10706"/>
                  </a:lnTo>
                  <a:lnTo>
                    <a:pt x="100" y="10967"/>
                  </a:lnTo>
                  <a:lnTo>
                    <a:pt x="123" y="11172"/>
                  </a:lnTo>
                  <a:lnTo>
                    <a:pt x="168" y="11395"/>
                  </a:lnTo>
                  <a:lnTo>
                    <a:pt x="212" y="11600"/>
                  </a:lnTo>
                  <a:lnTo>
                    <a:pt x="280" y="11786"/>
                  </a:lnTo>
                  <a:lnTo>
                    <a:pt x="336" y="11973"/>
                  </a:lnTo>
                  <a:lnTo>
                    <a:pt x="425" y="12140"/>
                  </a:lnTo>
                  <a:lnTo>
                    <a:pt x="582" y="12419"/>
                  </a:lnTo>
                  <a:lnTo>
                    <a:pt x="773" y="12680"/>
                  </a:lnTo>
                  <a:lnTo>
                    <a:pt x="985" y="12866"/>
                  </a:lnTo>
                  <a:lnTo>
                    <a:pt x="1198" y="12997"/>
                  </a:lnTo>
                  <a:lnTo>
                    <a:pt x="1434" y="13108"/>
                  </a:lnTo>
                  <a:lnTo>
                    <a:pt x="1646" y="13183"/>
                  </a:lnTo>
                  <a:lnTo>
                    <a:pt x="1893" y="13183"/>
                  </a:lnTo>
                  <a:lnTo>
                    <a:pt x="2106" y="13146"/>
                  </a:lnTo>
                  <a:lnTo>
                    <a:pt x="2296" y="13071"/>
                  </a:lnTo>
                  <a:lnTo>
                    <a:pt x="2464" y="12960"/>
                  </a:lnTo>
                  <a:lnTo>
                    <a:pt x="2621" y="12792"/>
                  </a:lnTo>
                  <a:lnTo>
                    <a:pt x="2722" y="12606"/>
                  </a:lnTo>
                  <a:lnTo>
                    <a:pt x="2834" y="12419"/>
                  </a:lnTo>
                  <a:lnTo>
                    <a:pt x="2957" y="12289"/>
                  </a:lnTo>
                  <a:lnTo>
                    <a:pt x="3114" y="12177"/>
                  </a:lnTo>
                  <a:lnTo>
                    <a:pt x="3260" y="12103"/>
                  </a:lnTo>
                  <a:lnTo>
                    <a:pt x="3439" y="12103"/>
                  </a:lnTo>
                  <a:lnTo>
                    <a:pt x="3607" y="12103"/>
                  </a:lnTo>
                  <a:lnTo>
                    <a:pt x="3753" y="12177"/>
                  </a:lnTo>
                  <a:lnTo>
                    <a:pt x="3932" y="12252"/>
                  </a:lnTo>
                  <a:lnTo>
                    <a:pt x="4100" y="12364"/>
                  </a:lnTo>
                  <a:lnTo>
                    <a:pt x="4257" y="12494"/>
                  </a:lnTo>
                  <a:lnTo>
                    <a:pt x="4380" y="12643"/>
                  </a:lnTo>
                  <a:lnTo>
                    <a:pt x="4514" y="12829"/>
                  </a:lnTo>
                  <a:lnTo>
                    <a:pt x="4593" y="13034"/>
                  </a:lnTo>
                  <a:lnTo>
                    <a:pt x="4682" y="13257"/>
                  </a:lnTo>
                  <a:lnTo>
                    <a:pt x="4727" y="13462"/>
                  </a:lnTo>
                  <a:lnTo>
                    <a:pt x="4750" y="13686"/>
                  </a:lnTo>
                  <a:lnTo>
                    <a:pt x="4727" y="14282"/>
                  </a:lnTo>
                  <a:lnTo>
                    <a:pt x="4682" y="15045"/>
                  </a:lnTo>
                  <a:lnTo>
                    <a:pt x="4638" y="15976"/>
                  </a:lnTo>
                  <a:lnTo>
                    <a:pt x="4615" y="16926"/>
                  </a:lnTo>
                  <a:lnTo>
                    <a:pt x="4593" y="17968"/>
                  </a:lnTo>
                  <a:lnTo>
                    <a:pt x="4593" y="19011"/>
                  </a:lnTo>
                  <a:lnTo>
                    <a:pt x="4615" y="19514"/>
                  </a:lnTo>
                  <a:lnTo>
                    <a:pt x="4638" y="19980"/>
                  </a:lnTo>
                  <a:lnTo>
                    <a:pt x="4682" y="20426"/>
                  </a:lnTo>
                  <a:lnTo>
                    <a:pt x="4750" y="20836"/>
                  </a:lnTo>
                  <a:lnTo>
                    <a:pt x="4873" y="20929"/>
                  </a:lnTo>
                  <a:lnTo>
                    <a:pt x="5063" y="21004"/>
                  </a:lnTo>
                  <a:lnTo>
                    <a:pt x="5287" y="21078"/>
                  </a:lnTo>
                  <a:lnTo>
                    <a:pt x="5500" y="21115"/>
                  </a:lnTo>
                  <a:lnTo>
                    <a:pt x="6060" y="21115"/>
                  </a:lnTo>
                  <a:lnTo>
                    <a:pt x="6654" y="21078"/>
                  </a:lnTo>
                  <a:lnTo>
                    <a:pt x="7326" y="21004"/>
                  </a:lnTo>
                  <a:lnTo>
                    <a:pt x="8010" y="20929"/>
                  </a:lnTo>
                  <a:lnTo>
                    <a:pt x="8704" y="20855"/>
                  </a:lnTo>
                  <a:lnTo>
                    <a:pt x="9365" y="20836"/>
                  </a:lnTo>
                  <a:close/>
                </a:path>
              </a:pathLst>
            </a:custGeom>
            <a:gradFill rotWithShape="1">
              <a:gsLst>
                <a:gs pos="0">
                  <a:srgbClr val="CCCCFF">
                    <a:gamma/>
                    <a:shade val="60784"/>
                    <a:invGamma/>
                  </a:srgbClr>
                </a:gs>
                <a:gs pos="50000">
                  <a:srgbClr val="CCCCFF">
                    <a:alpha val="31000"/>
                  </a:srgbClr>
                </a:gs>
                <a:gs pos="100000">
                  <a:srgbClr val="CCCCFF">
                    <a:gamma/>
                    <a:shade val="60784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PerspectiveFront">
                <a:rot lat="0" lon="300000" rev="0"/>
              </a:camera>
              <a:lightRig rig="legacyFlat4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CCCCFF"/>
              </a:extrusionClr>
            </a:sp3d>
          </p:spPr>
          <p:txBody>
            <a:bodyPr anchor="ctr" anchorCtr="1">
              <a:flatTx/>
            </a:bodyPr>
            <a:lstStyle/>
            <a:p>
              <a:pPr eaLnBrk="0" hangingPunct="0">
                <a:defRPr/>
              </a:pPr>
              <a:endParaRPr lang="bg-BG">
                <a:latin typeface="Arial MT" charset="0"/>
              </a:endParaRPr>
            </a:p>
          </p:txBody>
        </p:sp>
        <p:sp>
          <p:nvSpPr>
            <p:cNvPr id="21" name="Puzzle4">
              <a:hlinkClick r:id="" action="ppaction://noaction"/>
            </p:cNvPr>
            <p:cNvSpPr>
              <a:spLocks noChangeAspect="1" noEditPoints="1" noChangeArrowheads="1"/>
            </p:cNvSpPr>
            <p:nvPr/>
          </p:nvSpPr>
          <p:spPr bwMode="blackWhite">
            <a:xfrm>
              <a:off x="3214679" y="2940712"/>
              <a:ext cx="1928826" cy="3464305"/>
            </a:xfrm>
            <a:custGeom>
              <a:avLst/>
              <a:gdLst>
                <a:gd name="T0" fmla="*/ 1548 w 21600"/>
                <a:gd name="T1" fmla="*/ 5444 h 21600"/>
                <a:gd name="T2" fmla="*/ 20203 w 21600"/>
                <a:gd name="T3" fmla="*/ 9103 h 21600"/>
              </a:gdLst>
              <a:ahLst/>
              <a:cxnLst/>
              <a:rect l="T0" t="T1" r="T2" b="T3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gradFill rotWithShape="1">
              <a:gsLst>
                <a:gs pos="0">
                  <a:srgbClr val="00CCFF">
                    <a:gamma/>
                    <a:shade val="63529"/>
                    <a:invGamma/>
                  </a:srgbClr>
                </a:gs>
                <a:gs pos="50000">
                  <a:srgbClr val="00CCFF">
                    <a:alpha val="17000"/>
                  </a:srgbClr>
                </a:gs>
                <a:gs pos="100000">
                  <a:srgbClr val="00CCFF">
                    <a:gamma/>
                    <a:shade val="63529"/>
                    <a:invGamma/>
                  </a:srgb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PerspectiveFront">
                <a:rot lat="0" lon="300000" rev="0"/>
              </a:camera>
              <a:lightRig rig="legacyFlat4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00CCFF"/>
              </a:extrusionClr>
            </a:sp3d>
          </p:spPr>
          <p:txBody>
            <a:bodyPr>
              <a:flatTx/>
            </a:bodyPr>
            <a:lstStyle/>
            <a:p>
              <a:pPr eaLnBrk="0" hangingPunct="0">
                <a:defRPr/>
              </a:pPr>
              <a:endParaRPr lang="bg-BG">
                <a:latin typeface="Arial MT" charset="0"/>
              </a:endParaRPr>
            </a:p>
          </p:txBody>
        </p:sp>
        <p:sp>
          <p:nvSpPr>
            <p:cNvPr id="22" name="Puzzle5">
              <a:hlinkClick r:id="" action="ppaction://noaction"/>
            </p:cNvPr>
            <p:cNvSpPr>
              <a:spLocks noChangeAspect="1" noEditPoints="1" noChangeArrowheads="1"/>
            </p:cNvSpPr>
            <p:nvPr/>
          </p:nvSpPr>
          <p:spPr bwMode="blackWhite">
            <a:xfrm>
              <a:off x="4429124" y="3031152"/>
              <a:ext cx="3286148" cy="2612426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2147483647 w 21600"/>
                <a:gd name="T67" fmla="*/ 2147483647 h 21600"/>
                <a:gd name="T68" fmla="*/ 2147483647 w 21600"/>
                <a:gd name="T69" fmla="*/ 2147483647 h 21600"/>
                <a:gd name="T70" fmla="*/ 2147483647 w 21600"/>
                <a:gd name="T71" fmla="*/ 2147483647 h 21600"/>
                <a:gd name="T72" fmla="*/ 2147483647 w 21600"/>
                <a:gd name="T73" fmla="*/ 2147483647 h 21600"/>
                <a:gd name="T74" fmla="*/ 2147483647 w 21600"/>
                <a:gd name="T75" fmla="*/ 2147483647 h 21600"/>
                <a:gd name="T76" fmla="*/ 2147483647 w 21600"/>
                <a:gd name="T77" fmla="*/ 2147483647 h 21600"/>
                <a:gd name="T78" fmla="*/ 2147483647 w 21600"/>
                <a:gd name="T79" fmla="*/ 2147483647 h 21600"/>
                <a:gd name="T80" fmla="*/ 2147483647 w 21600"/>
                <a:gd name="T81" fmla="*/ 2147483647 h 21600"/>
                <a:gd name="T82" fmla="*/ 2147483647 w 21600"/>
                <a:gd name="T83" fmla="*/ 2147483647 h 21600"/>
                <a:gd name="T84" fmla="*/ 2147483647 w 21600"/>
                <a:gd name="T85" fmla="*/ 2147483647 h 21600"/>
                <a:gd name="T86" fmla="*/ 2147483647 w 21600"/>
                <a:gd name="T87" fmla="*/ 2147483647 h 21600"/>
                <a:gd name="T88" fmla="*/ 2147483647 w 21600"/>
                <a:gd name="T89" fmla="*/ 2147483647 h 21600"/>
                <a:gd name="T90" fmla="*/ 2147483647 w 21600"/>
                <a:gd name="T91" fmla="*/ 2147483647 h 21600"/>
                <a:gd name="T92" fmla="*/ 2147483647 w 21600"/>
                <a:gd name="T93" fmla="*/ 2147483647 h 21600"/>
                <a:gd name="T94" fmla="*/ 2147483647 w 21600"/>
                <a:gd name="T95" fmla="*/ 2147483647 h 21600"/>
                <a:gd name="T96" fmla="*/ 2147483647 w 21600"/>
                <a:gd name="T97" fmla="*/ 2147483647 h 21600"/>
                <a:gd name="T98" fmla="*/ 2147483647 w 21600"/>
                <a:gd name="T99" fmla="*/ 2147483647 h 21600"/>
                <a:gd name="T100" fmla="*/ 2147483647 w 21600"/>
                <a:gd name="T101" fmla="*/ 2147483647 h 21600"/>
                <a:gd name="T102" fmla="*/ 2147483647 w 21600"/>
                <a:gd name="T103" fmla="*/ 2147483647 h 21600"/>
                <a:gd name="T104" fmla="*/ 2147483647 w 21600"/>
                <a:gd name="T105" fmla="*/ 2147483647 h 21600"/>
                <a:gd name="T106" fmla="*/ 2147483647 w 21600"/>
                <a:gd name="T107" fmla="*/ 2147483647 h 21600"/>
                <a:gd name="T108" fmla="*/ 2147483647 w 21600"/>
                <a:gd name="T109" fmla="*/ 2147483647 h 21600"/>
                <a:gd name="T110" fmla="*/ 2147483647 w 21600"/>
                <a:gd name="T111" fmla="*/ 2147483647 h 21600"/>
                <a:gd name="T112" fmla="*/ 2147483647 w 21600"/>
                <a:gd name="T113" fmla="*/ 2147483647 h 21600"/>
                <a:gd name="T114" fmla="*/ 2147483647 w 21600"/>
                <a:gd name="T115" fmla="*/ 2147483647 h 21600"/>
                <a:gd name="T116" fmla="*/ 2147483647 w 21600"/>
                <a:gd name="T117" fmla="*/ 2147483647 h 21600"/>
                <a:gd name="T118" fmla="*/ 2147483647 w 21600"/>
                <a:gd name="T119" fmla="*/ 2147483647 h 21600"/>
                <a:gd name="T120" fmla="*/ 2147483647 w 21600"/>
                <a:gd name="T121" fmla="*/ 2147483647 h 21600"/>
                <a:gd name="T122" fmla="*/ 2147483647 w 21600"/>
                <a:gd name="T123" fmla="*/ 2147483647 h 2160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4880 w 21600"/>
                <a:gd name="T187" fmla="*/ 6714 h 21600"/>
                <a:gd name="T188" fmla="*/ 16494 w 21600"/>
                <a:gd name="T189" fmla="*/ 13712 h 2160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600" h="21600">
                  <a:moveTo>
                    <a:pt x="4281" y="12397"/>
                  </a:moveTo>
                  <a:lnTo>
                    <a:pt x="4168" y="12510"/>
                  </a:lnTo>
                  <a:lnTo>
                    <a:pt x="4044" y="12623"/>
                  </a:lnTo>
                  <a:lnTo>
                    <a:pt x="3931" y="12680"/>
                  </a:lnTo>
                  <a:lnTo>
                    <a:pt x="3807" y="12736"/>
                  </a:lnTo>
                  <a:lnTo>
                    <a:pt x="3671" y="12736"/>
                  </a:lnTo>
                  <a:lnTo>
                    <a:pt x="3558" y="12736"/>
                  </a:lnTo>
                  <a:lnTo>
                    <a:pt x="3434" y="12708"/>
                  </a:lnTo>
                  <a:lnTo>
                    <a:pt x="3321" y="12651"/>
                  </a:lnTo>
                  <a:lnTo>
                    <a:pt x="3061" y="12538"/>
                  </a:lnTo>
                  <a:lnTo>
                    <a:pt x="2824" y="12383"/>
                  </a:lnTo>
                  <a:lnTo>
                    <a:pt x="2564" y="12185"/>
                  </a:lnTo>
                  <a:lnTo>
                    <a:pt x="2327" y="12029"/>
                  </a:lnTo>
                  <a:lnTo>
                    <a:pt x="2067" y="11860"/>
                  </a:lnTo>
                  <a:lnTo>
                    <a:pt x="1807" y="11718"/>
                  </a:lnTo>
                  <a:lnTo>
                    <a:pt x="1671" y="11704"/>
                  </a:lnTo>
                  <a:lnTo>
                    <a:pt x="1547" y="11676"/>
                  </a:lnTo>
                  <a:lnTo>
                    <a:pt x="1412" y="11676"/>
                  </a:lnTo>
                  <a:lnTo>
                    <a:pt x="1287" y="11676"/>
                  </a:lnTo>
                  <a:lnTo>
                    <a:pt x="1152" y="11704"/>
                  </a:lnTo>
                  <a:lnTo>
                    <a:pt x="1005" y="11775"/>
                  </a:lnTo>
                  <a:lnTo>
                    <a:pt x="869" y="11860"/>
                  </a:lnTo>
                  <a:lnTo>
                    <a:pt x="745" y="12001"/>
                  </a:lnTo>
                  <a:lnTo>
                    <a:pt x="587" y="12128"/>
                  </a:lnTo>
                  <a:lnTo>
                    <a:pt x="463" y="12326"/>
                  </a:lnTo>
                  <a:lnTo>
                    <a:pt x="305" y="12567"/>
                  </a:lnTo>
                  <a:lnTo>
                    <a:pt x="180" y="12835"/>
                  </a:lnTo>
                  <a:lnTo>
                    <a:pt x="112" y="13005"/>
                  </a:lnTo>
                  <a:lnTo>
                    <a:pt x="67" y="13189"/>
                  </a:lnTo>
                  <a:lnTo>
                    <a:pt x="45" y="13429"/>
                  </a:lnTo>
                  <a:lnTo>
                    <a:pt x="45" y="13683"/>
                  </a:lnTo>
                  <a:lnTo>
                    <a:pt x="67" y="13924"/>
                  </a:lnTo>
                  <a:lnTo>
                    <a:pt x="135" y="14192"/>
                  </a:lnTo>
                  <a:lnTo>
                    <a:pt x="225" y="14447"/>
                  </a:lnTo>
                  <a:lnTo>
                    <a:pt x="327" y="14687"/>
                  </a:lnTo>
                  <a:lnTo>
                    <a:pt x="485" y="14899"/>
                  </a:lnTo>
                  <a:lnTo>
                    <a:pt x="655" y="15097"/>
                  </a:lnTo>
                  <a:lnTo>
                    <a:pt x="768" y="15168"/>
                  </a:lnTo>
                  <a:lnTo>
                    <a:pt x="869" y="15252"/>
                  </a:lnTo>
                  <a:lnTo>
                    <a:pt x="982" y="15309"/>
                  </a:lnTo>
                  <a:lnTo>
                    <a:pt x="1118" y="15365"/>
                  </a:lnTo>
                  <a:lnTo>
                    <a:pt x="1242" y="15394"/>
                  </a:lnTo>
                  <a:lnTo>
                    <a:pt x="1389" y="15422"/>
                  </a:lnTo>
                  <a:lnTo>
                    <a:pt x="1547" y="15422"/>
                  </a:lnTo>
                  <a:lnTo>
                    <a:pt x="1717" y="15422"/>
                  </a:lnTo>
                  <a:lnTo>
                    <a:pt x="1897" y="15394"/>
                  </a:lnTo>
                  <a:lnTo>
                    <a:pt x="2067" y="15365"/>
                  </a:lnTo>
                  <a:lnTo>
                    <a:pt x="2259" y="15281"/>
                  </a:lnTo>
                  <a:lnTo>
                    <a:pt x="2462" y="15196"/>
                  </a:lnTo>
                  <a:lnTo>
                    <a:pt x="2779" y="15069"/>
                  </a:lnTo>
                  <a:lnTo>
                    <a:pt x="3038" y="14956"/>
                  </a:lnTo>
                  <a:lnTo>
                    <a:pt x="3298" y="14871"/>
                  </a:lnTo>
                  <a:lnTo>
                    <a:pt x="3547" y="14842"/>
                  </a:lnTo>
                  <a:lnTo>
                    <a:pt x="3648" y="14871"/>
                  </a:lnTo>
                  <a:lnTo>
                    <a:pt x="3761" y="14899"/>
                  </a:lnTo>
                  <a:lnTo>
                    <a:pt x="3841" y="14956"/>
                  </a:lnTo>
                  <a:lnTo>
                    <a:pt x="3953" y="15040"/>
                  </a:lnTo>
                  <a:lnTo>
                    <a:pt x="4044" y="15139"/>
                  </a:lnTo>
                  <a:lnTo>
                    <a:pt x="4123" y="15281"/>
                  </a:lnTo>
                  <a:lnTo>
                    <a:pt x="4213" y="15450"/>
                  </a:lnTo>
                  <a:lnTo>
                    <a:pt x="4281" y="15662"/>
                  </a:lnTo>
                  <a:lnTo>
                    <a:pt x="4360" y="15903"/>
                  </a:lnTo>
                  <a:lnTo>
                    <a:pt x="4428" y="16171"/>
                  </a:lnTo>
                  <a:lnTo>
                    <a:pt x="4473" y="16482"/>
                  </a:lnTo>
                  <a:lnTo>
                    <a:pt x="4541" y="16779"/>
                  </a:lnTo>
                  <a:lnTo>
                    <a:pt x="4586" y="17132"/>
                  </a:lnTo>
                  <a:lnTo>
                    <a:pt x="4609" y="17486"/>
                  </a:lnTo>
                  <a:lnTo>
                    <a:pt x="4620" y="17868"/>
                  </a:lnTo>
                  <a:lnTo>
                    <a:pt x="4620" y="18235"/>
                  </a:lnTo>
                  <a:lnTo>
                    <a:pt x="4620" y="18617"/>
                  </a:lnTo>
                  <a:lnTo>
                    <a:pt x="4620" y="19027"/>
                  </a:lnTo>
                  <a:lnTo>
                    <a:pt x="4586" y="19408"/>
                  </a:lnTo>
                  <a:lnTo>
                    <a:pt x="4541" y="19790"/>
                  </a:lnTo>
                  <a:lnTo>
                    <a:pt x="4496" y="20172"/>
                  </a:lnTo>
                  <a:lnTo>
                    <a:pt x="4405" y="20525"/>
                  </a:lnTo>
                  <a:lnTo>
                    <a:pt x="4326" y="20879"/>
                  </a:lnTo>
                  <a:lnTo>
                    <a:pt x="4236" y="21204"/>
                  </a:lnTo>
                  <a:lnTo>
                    <a:pt x="4778" y="21204"/>
                  </a:lnTo>
                  <a:lnTo>
                    <a:pt x="5298" y="21204"/>
                  </a:lnTo>
                  <a:lnTo>
                    <a:pt x="5817" y="21204"/>
                  </a:lnTo>
                  <a:lnTo>
                    <a:pt x="6269" y="21204"/>
                  </a:lnTo>
                  <a:lnTo>
                    <a:pt x="6710" y="21204"/>
                  </a:lnTo>
                  <a:lnTo>
                    <a:pt x="7094" y="21204"/>
                  </a:lnTo>
                  <a:lnTo>
                    <a:pt x="7444" y="21204"/>
                  </a:lnTo>
                  <a:lnTo>
                    <a:pt x="7704" y="21204"/>
                  </a:lnTo>
                  <a:lnTo>
                    <a:pt x="8054" y="21062"/>
                  </a:lnTo>
                  <a:lnTo>
                    <a:pt x="8337" y="20935"/>
                  </a:lnTo>
                  <a:lnTo>
                    <a:pt x="8597" y="20737"/>
                  </a:lnTo>
                  <a:lnTo>
                    <a:pt x="8834" y="20553"/>
                  </a:lnTo>
                  <a:lnTo>
                    <a:pt x="9003" y="20327"/>
                  </a:lnTo>
                  <a:lnTo>
                    <a:pt x="9184" y="20087"/>
                  </a:lnTo>
                  <a:lnTo>
                    <a:pt x="9286" y="19847"/>
                  </a:lnTo>
                  <a:lnTo>
                    <a:pt x="9376" y="19592"/>
                  </a:lnTo>
                  <a:lnTo>
                    <a:pt x="9444" y="19324"/>
                  </a:lnTo>
                  <a:lnTo>
                    <a:pt x="9466" y="19055"/>
                  </a:lnTo>
                  <a:lnTo>
                    <a:pt x="9466" y="18786"/>
                  </a:lnTo>
                  <a:lnTo>
                    <a:pt x="9421" y="18546"/>
                  </a:lnTo>
                  <a:lnTo>
                    <a:pt x="9353" y="18263"/>
                  </a:lnTo>
                  <a:lnTo>
                    <a:pt x="9241" y="18023"/>
                  </a:lnTo>
                  <a:lnTo>
                    <a:pt x="9139" y="17783"/>
                  </a:lnTo>
                  <a:lnTo>
                    <a:pt x="8958" y="17557"/>
                  </a:lnTo>
                  <a:lnTo>
                    <a:pt x="8811" y="17316"/>
                  </a:lnTo>
                  <a:lnTo>
                    <a:pt x="8676" y="17076"/>
                  </a:lnTo>
                  <a:lnTo>
                    <a:pt x="8597" y="16807"/>
                  </a:lnTo>
                  <a:lnTo>
                    <a:pt x="8506" y="16510"/>
                  </a:lnTo>
                  <a:lnTo>
                    <a:pt x="8484" y="16200"/>
                  </a:lnTo>
                  <a:lnTo>
                    <a:pt x="8484" y="15903"/>
                  </a:lnTo>
                  <a:lnTo>
                    <a:pt x="8506" y="15606"/>
                  </a:lnTo>
                  <a:lnTo>
                    <a:pt x="8574" y="15309"/>
                  </a:lnTo>
                  <a:lnTo>
                    <a:pt x="8676" y="15040"/>
                  </a:lnTo>
                  <a:lnTo>
                    <a:pt x="8811" y="14772"/>
                  </a:lnTo>
                  <a:lnTo>
                    <a:pt x="8902" y="14659"/>
                  </a:lnTo>
                  <a:lnTo>
                    <a:pt x="9003" y="14517"/>
                  </a:lnTo>
                  <a:lnTo>
                    <a:pt x="9094" y="14418"/>
                  </a:lnTo>
                  <a:lnTo>
                    <a:pt x="9218" y="14334"/>
                  </a:lnTo>
                  <a:lnTo>
                    <a:pt x="9331" y="14249"/>
                  </a:lnTo>
                  <a:lnTo>
                    <a:pt x="9466" y="14164"/>
                  </a:lnTo>
                  <a:lnTo>
                    <a:pt x="9613" y="14093"/>
                  </a:lnTo>
                  <a:lnTo>
                    <a:pt x="9760" y="14037"/>
                  </a:lnTo>
                  <a:lnTo>
                    <a:pt x="9918" y="13980"/>
                  </a:lnTo>
                  <a:lnTo>
                    <a:pt x="10088" y="13952"/>
                  </a:lnTo>
                  <a:lnTo>
                    <a:pt x="10291" y="13924"/>
                  </a:lnTo>
                  <a:lnTo>
                    <a:pt x="10483" y="13924"/>
                  </a:lnTo>
                  <a:lnTo>
                    <a:pt x="10698" y="13924"/>
                  </a:lnTo>
                  <a:lnTo>
                    <a:pt x="10890" y="13952"/>
                  </a:lnTo>
                  <a:lnTo>
                    <a:pt x="11071" y="14008"/>
                  </a:lnTo>
                  <a:lnTo>
                    <a:pt x="11240" y="14065"/>
                  </a:lnTo>
                  <a:lnTo>
                    <a:pt x="11387" y="14136"/>
                  </a:lnTo>
                  <a:lnTo>
                    <a:pt x="11545" y="14220"/>
                  </a:lnTo>
                  <a:lnTo>
                    <a:pt x="11669" y="14305"/>
                  </a:lnTo>
                  <a:lnTo>
                    <a:pt x="11782" y="14418"/>
                  </a:lnTo>
                  <a:lnTo>
                    <a:pt x="11895" y="14517"/>
                  </a:lnTo>
                  <a:lnTo>
                    <a:pt x="11974" y="14659"/>
                  </a:lnTo>
                  <a:lnTo>
                    <a:pt x="12065" y="14800"/>
                  </a:lnTo>
                  <a:lnTo>
                    <a:pt x="12133" y="14927"/>
                  </a:lnTo>
                  <a:lnTo>
                    <a:pt x="12234" y="15252"/>
                  </a:lnTo>
                  <a:lnTo>
                    <a:pt x="12302" y="15549"/>
                  </a:lnTo>
                  <a:lnTo>
                    <a:pt x="12325" y="15874"/>
                  </a:lnTo>
                  <a:lnTo>
                    <a:pt x="12325" y="16200"/>
                  </a:lnTo>
                  <a:lnTo>
                    <a:pt x="12279" y="16525"/>
                  </a:lnTo>
                  <a:lnTo>
                    <a:pt x="12212" y="16850"/>
                  </a:lnTo>
                  <a:lnTo>
                    <a:pt x="12133" y="17132"/>
                  </a:lnTo>
                  <a:lnTo>
                    <a:pt x="12042" y="17373"/>
                  </a:lnTo>
                  <a:lnTo>
                    <a:pt x="11918" y="17585"/>
                  </a:lnTo>
                  <a:lnTo>
                    <a:pt x="11782" y="17754"/>
                  </a:lnTo>
                  <a:lnTo>
                    <a:pt x="11647" y="17882"/>
                  </a:lnTo>
                  <a:lnTo>
                    <a:pt x="11523" y="18080"/>
                  </a:lnTo>
                  <a:lnTo>
                    <a:pt x="11432" y="18263"/>
                  </a:lnTo>
                  <a:lnTo>
                    <a:pt x="11353" y="18490"/>
                  </a:lnTo>
                  <a:lnTo>
                    <a:pt x="11285" y="18702"/>
                  </a:lnTo>
                  <a:lnTo>
                    <a:pt x="11240" y="18942"/>
                  </a:lnTo>
                  <a:lnTo>
                    <a:pt x="11217" y="19196"/>
                  </a:lnTo>
                  <a:lnTo>
                    <a:pt x="11217" y="19465"/>
                  </a:lnTo>
                  <a:lnTo>
                    <a:pt x="11263" y="19705"/>
                  </a:lnTo>
                  <a:lnTo>
                    <a:pt x="11330" y="19946"/>
                  </a:lnTo>
                  <a:lnTo>
                    <a:pt x="11410" y="20200"/>
                  </a:lnTo>
                  <a:lnTo>
                    <a:pt x="11545" y="20440"/>
                  </a:lnTo>
                  <a:lnTo>
                    <a:pt x="11715" y="20652"/>
                  </a:lnTo>
                  <a:lnTo>
                    <a:pt x="11918" y="20850"/>
                  </a:lnTo>
                  <a:lnTo>
                    <a:pt x="12155" y="21034"/>
                  </a:lnTo>
                  <a:lnTo>
                    <a:pt x="12438" y="21204"/>
                  </a:lnTo>
                  <a:lnTo>
                    <a:pt x="12562" y="21232"/>
                  </a:lnTo>
                  <a:lnTo>
                    <a:pt x="12889" y="21317"/>
                  </a:lnTo>
                  <a:lnTo>
                    <a:pt x="13364" y="21416"/>
                  </a:lnTo>
                  <a:lnTo>
                    <a:pt x="13997" y="21529"/>
                  </a:lnTo>
                  <a:lnTo>
                    <a:pt x="14347" y="21585"/>
                  </a:lnTo>
                  <a:lnTo>
                    <a:pt x="14686" y="21614"/>
                  </a:lnTo>
                  <a:lnTo>
                    <a:pt x="15058" y="21642"/>
                  </a:lnTo>
                  <a:lnTo>
                    <a:pt x="15443" y="21642"/>
                  </a:lnTo>
                  <a:lnTo>
                    <a:pt x="15815" y="21642"/>
                  </a:lnTo>
                  <a:lnTo>
                    <a:pt x="16211" y="21614"/>
                  </a:lnTo>
                  <a:lnTo>
                    <a:pt x="16550" y="21529"/>
                  </a:lnTo>
                  <a:lnTo>
                    <a:pt x="16923" y="21444"/>
                  </a:lnTo>
                  <a:lnTo>
                    <a:pt x="16855" y="21232"/>
                  </a:lnTo>
                  <a:lnTo>
                    <a:pt x="16810" y="20978"/>
                  </a:lnTo>
                  <a:lnTo>
                    <a:pt x="16776" y="20709"/>
                  </a:lnTo>
                  <a:lnTo>
                    <a:pt x="16753" y="20412"/>
                  </a:lnTo>
                  <a:lnTo>
                    <a:pt x="16730" y="19762"/>
                  </a:lnTo>
                  <a:lnTo>
                    <a:pt x="16730" y="19055"/>
                  </a:lnTo>
                  <a:lnTo>
                    <a:pt x="16753" y="18348"/>
                  </a:lnTo>
                  <a:lnTo>
                    <a:pt x="16787" y="17641"/>
                  </a:lnTo>
                  <a:lnTo>
                    <a:pt x="16855" y="16991"/>
                  </a:lnTo>
                  <a:lnTo>
                    <a:pt x="16923" y="16426"/>
                  </a:lnTo>
                  <a:lnTo>
                    <a:pt x="16968" y="16171"/>
                  </a:lnTo>
                  <a:lnTo>
                    <a:pt x="17035" y="15987"/>
                  </a:lnTo>
                  <a:lnTo>
                    <a:pt x="17115" y="15832"/>
                  </a:lnTo>
                  <a:lnTo>
                    <a:pt x="17228" y="15691"/>
                  </a:lnTo>
                  <a:lnTo>
                    <a:pt x="17352" y="15606"/>
                  </a:lnTo>
                  <a:lnTo>
                    <a:pt x="17487" y="15549"/>
                  </a:lnTo>
                  <a:lnTo>
                    <a:pt x="17634" y="15493"/>
                  </a:lnTo>
                  <a:lnTo>
                    <a:pt x="17792" y="15493"/>
                  </a:lnTo>
                  <a:lnTo>
                    <a:pt x="17939" y="15521"/>
                  </a:lnTo>
                  <a:lnTo>
                    <a:pt x="18097" y="15578"/>
                  </a:lnTo>
                  <a:lnTo>
                    <a:pt x="18267" y="15662"/>
                  </a:lnTo>
                  <a:lnTo>
                    <a:pt x="18414" y="15775"/>
                  </a:lnTo>
                  <a:lnTo>
                    <a:pt x="18594" y="15874"/>
                  </a:lnTo>
                  <a:lnTo>
                    <a:pt x="18741" y="16016"/>
                  </a:lnTo>
                  <a:lnTo>
                    <a:pt x="18900" y="16171"/>
                  </a:lnTo>
                  <a:lnTo>
                    <a:pt x="19024" y="16369"/>
                  </a:lnTo>
                  <a:lnTo>
                    <a:pt x="19159" y="16525"/>
                  </a:lnTo>
                  <a:lnTo>
                    <a:pt x="19329" y="16666"/>
                  </a:lnTo>
                  <a:lnTo>
                    <a:pt x="19498" y="16779"/>
                  </a:lnTo>
                  <a:lnTo>
                    <a:pt x="19702" y="16850"/>
                  </a:lnTo>
                  <a:lnTo>
                    <a:pt x="19894" y="16878"/>
                  </a:lnTo>
                  <a:lnTo>
                    <a:pt x="20086" y="16906"/>
                  </a:lnTo>
                  <a:lnTo>
                    <a:pt x="20300" y="16878"/>
                  </a:lnTo>
                  <a:lnTo>
                    <a:pt x="20504" y="16836"/>
                  </a:lnTo>
                  <a:lnTo>
                    <a:pt x="20696" y="16751"/>
                  </a:lnTo>
                  <a:lnTo>
                    <a:pt x="20888" y="16609"/>
                  </a:lnTo>
                  <a:lnTo>
                    <a:pt x="21069" y="16454"/>
                  </a:lnTo>
                  <a:lnTo>
                    <a:pt x="21215" y="16256"/>
                  </a:lnTo>
                  <a:lnTo>
                    <a:pt x="21374" y="16044"/>
                  </a:lnTo>
                  <a:lnTo>
                    <a:pt x="21475" y="15775"/>
                  </a:lnTo>
                  <a:lnTo>
                    <a:pt x="21566" y="15479"/>
                  </a:lnTo>
                  <a:lnTo>
                    <a:pt x="21633" y="15125"/>
                  </a:lnTo>
                  <a:lnTo>
                    <a:pt x="21633" y="14927"/>
                  </a:lnTo>
                  <a:lnTo>
                    <a:pt x="21633" y="14772"/>
                  </a:lnTo>
                  <a:lnTo>
                    <a:pt x="21633" y="14574"/>
                  </a:lnTo>
                  <a:lnTo>
                    <a:pt x="21611" y="14418"/>
                  </a:lnTo>
                  <a:lnTo>
                    <a:pt x="21566" y="14249"/>
                  </a:lnTo>
                  <a:lnTo>
                    <a:pt x="21520" y="14093"/>
                  </a:lnTo>
                  <a:lnTo>
                    <a:pt x="21453" y="13952"/>
                  </a:lnTo>
                  <a:lnTo>
                    <a:pt x="21385" y="13810"/>
                  </a:lnTo>
                  <a:lnTo>
                    <a:pt x="21238" y="13542"/>
                  </a:lnTo>
                  <a:lnTo>
                    <a:pt x="21069" y="13330"/>
                  </a:lnTo>
                  <a:lnTo>
                    <a:pt x="20843" y="13132"/>
                  </a:lnTo>
                  <a:lnTo>
                    <a:pt x="20628" y="13005"/>
                  </a:lnTo>
                  <a:lnTo>
                    <a:pt x="20391" y="12863"/>
                  </a:lnTo>
                  <a:lnTo>
                    <a:pt x="20153" y="12807"/>
                  </a:lnTo>
                  <a:lnTo>
                    <a:pt x="19916" y="12750"/>
                  </a:lnTo>
                  <a:lnTo>
                    <a:pt x="19679" y="12779"/>
                  </a:lnTo>
                  <a:lnTo>
                    <a:pt x="19464" y="12835"/>
                  </a:lnTo>
                  <a:lnTo>
                    <a:pt x="19261" y="12948"/>
                  </a:lnTo>
                  <a:lnTo>
                    <a:pt x="19182" y="13005"/>
                  </a:lnTo>
                  <a:lnTo>
                    <a:pt x="19092" y="13090"/>
                  </a:lnTo>
                  <a:lnTo>
                    <a:pt x="19024" y="13189"/>
                  </a:lnTo>
                  <a:lnTo>
                    <a:pt x="18945" y="13302"/>
                  </a:lnTo>
                  <a:lnTo>
                    <a:pt x="18809" y="13514"/>
                  </a:lnTo>
                  <a:lnTo>
                    <a:pt x="18662" y="13683"/>
                  </a:lnTo>
                  <a:lnTo>
                    <a:pt x="18504" y="13782"/>
                  </a:lnTo>
                  <a:lnTo>
                    <a:pt x="18335" y="13867"/>
                  </a:lnTo>
                  <a:lnTo>
                    <a:pt x="18176" y="13895"/>
                  </a:lnTo>
                  <a:lnTo>
                    <a:pt x="18007" y="13924"/>
                  </a:lnTo>
                  <a:lnTo>
                    <a:pt x="17838" y="13895"/>
                  </a:lnTo>
                  <a:lnTo>
                    <a:pt x="17679" y="13839"/>
                  </a:lnTo>
                  <a:lnTo>
                    <a:pt x="17533" y="13768"/>
                  </a:lnTo>
                  <a:lnTo>
                    <a:pt x="17374" y="13683"/>
                  </a:lnTo>
                  <a:lnTo>
                    <a:pt x="17250" y="13570"/>
                  </a:lnTo>
                  <a:lnTo>
                    <a:pt x="17137" y="13429"/>
                  </a:lnTo>
                  <a:lnTo>
                    <a:pt x="17058" y="13302"/>
                  </a:lnTo>
                  <a:lnTo>
                    <a:pt x="16968" y="13160"/>
                  </a:lnTo>
                  <a:lnTo>
                    <a:pt x="16923" y="13033"/>
                  </a:lnTo>
                  <a:lnTo>
                    <a:pt x="16923" y="12892"/>
                  </a:lnTo>
                  <a:lnTo>
                    <a:pt x="16923" y="12425"/>
                  </a:lnTo>
                  <a:lnTo>
                    <a:pt x="16923" y="11704"/>
                  </a:lnTo>
                  <a:lnTo>
                    <a:pt x="16923" y="10743"/>
                  </a:lnTo>
                  <a:lnTo>
                    <a:pt x="16923" y="9683"/>
                  </a:lnTo>
                  <a:lnTo>
                    <a:pt x="16923" y="8608"/>
                  </a:lnTo>
                  <a:lnTo>
                    <a:pt x="16923" y="7520"/>
                  </a:lnTo>
                  <a:lnTo>
                    <a:pt x="16923" y="6545"/>
                  </a:lnTo>
                  <a:lnTo>
                    <a:pt x="16923" y="5781"/>
                  </a:lnTo>
                  <a:lnTo>
                    <a:pt x="16708" y="5937"/>
                  </a:lnTo>
                  <a:lnTo>
                    <a:pt x="16448" y="6078"/>
                  </a:lnTo>
                  <a:lnTo>
                    <a:pt x="16188" y="6219"/>
                  </a:lnTo>
                  <a:lnTo>
                    <a:pt x="15883" y="6290"/>
                  </a:lnTo>
                  <a:lnTo>
                    <a:pt x="15578" y="6347"/>
                  </a:lnTo>
                  <a:lnTo>
                    <a:pt x="15251" y="6375"/>
                  </a:lnTo>
                  <a:lnTo>
                    <a:pt x="14900" y="6403"/>
                  </a:lnTo>
                  <a:lnTo>
                    <a:pt x="14584" y="6403"/>
                  </a:lnTo>
                  <a:lnTo>
                    <a:pt x="14234" y="6375"/>
                  </a:lnTo>
                  <a:lnTo>
                    <a:pt x="13884" y="6318"/>
                  </a:lnTo>
                  <a:lnTo>
                    <a:pt x="13556" y="6262"/>
                  </a:lnTo>
                  <a:lnTo>
                    <a:pt x="13240" y="6191"/>
                  </a:lnTo>
                  <a:lnTo>
                    <a:pt x="12935" y="6106"/>
                  </a:lnTo>
                  <a:lnTo>
                    <a:pt x="12652" y="5993"/>
                  </a:lnTo>
                  <a:lnTo>
                    <a:pt x="12392" y="5880"/>
                  </a:lnTo>
                  <a:lnTo>
                    <a:pt x="12155" y="5781"/>
                  </a:lnTo>
                  <a:lnTo>
                    <a:pt x="11974" y="5668"/>
                  </a:lnTo>
                  <a:lnTo>
                    <a:pt x="11828" y="5555"/>
                  </a:lnTo>
                  <a:lnTo>
                    <a:pt x="11692" y="5456"/>
                  </a:lnTo>
                  <a:lnTo>
                    <a:pt x="11590" y="5343"/>
                  </a:lnTo>
                  <a:lnTo>
                    <a:pt x="11500" y="5230"/>
                  </a:lnTo>
                  <a:lnTo>
                    <a:pt x="11432" y="5131"/>
                  </a:lnTo>
                  <a:lnTo>
                    <a:pt x="11410" y="4990"/>
                  </a:lnTo>
                  <a:lnTo>
                    <a:pt x="11387" y="4876"/>
                  </a:lnTo>
                  <a:lnTo>
                    <a:pt x="11387" y="4749"/>
                  </a:lnTo>
                  <a:lnTo>
                    <a:pt x="11410" y="4608"/>
                  </a:lnTo>
                  <a:lnTo>
                    <a:pt x="11477" y="4452"/>
                  </a:lnTo>
                  <a:lnTo>
                    <a:pt x="11545" y="4283"/>
                  </a:lnTo>
                  <a:lnTo>
                    <a:pt x="11737" y="3929"/>
                  </a:lnTo>
                  <a:lnTo>
                    <a:pt x="12020" y="3548"/>
                  </a:lnTo>
                  <a:lnTo>
                    <a:pt x="12178" y="3307"/>
                  </a:lnTo>
                  <a:lnTo>
                    <a:pt x="12279" y="3067"/>
                  </a:lnTo>
                  <a:lnTo>
                    <a:pt x="12370" y="2798"/>
                  </a:lnTo>
                  <a:lnTo>
                    <a:pt x="12438" y="2487"/>
                  </a:lnTo>
                  <a:lnTo>
                    <a:pt x="12471" y="2219"/>
                  </a:lnTo>
                  <a:lnTo>
                    <a:pt x="12471" y="1922"/>
                  </a:lnTo>
                  <a:lnTo>
                    <a:pt x="12438" y="1625"/>
                  </a:lnTo>
                  <a:lnTo>
                    <a:pt x="12370" y="1357"/>
                  </a:lnTo>
                  <a:lnTo>
                    <a:pt x="12279" y="1088"/>
                  </a:lnTo>
                  <a:lnTo>
                    <a:pt x="12133" y="834"/>
                  </a:lnTo>
                  <a:lnTo>
                    <a:pt x="12042" y="735"/>
                  </a:lnTo>
                  <a:lnTo>
                    <a:pt x="11952" y="621"/>
                  </a:lnTo>
                  <a:lnTo>
                    <a:pt x="11850" y="508"/>
                  </a:lnTo>
                  <a:lnTo>
                    <a:pt x="11737" y="424"/>
                  </a:lnTo>
                  <a:lnTo>
                    <a:pt x="11613" y="353"/>
                  </a:lnTo>
                  <a:lnTo>
                    <a:pt x="11477" y="268"/>
                  </a:lnTo>
                  <a:lnTo>
                    <a:pt x="11330" y="212"/>
                  </a:lnTo>
                  <a:lnTo>
                    <a:pt x="11172" y="155"/>
                  </a:lnTo>
                  <a:lnTo>
                    <a:pt x="11003" y="98"/>
                  </a:lnTo>
                  <a:lnTo>
                    <a:pt x="10833" y="70"/>
                  </a:lnTo>
                  <a:lnTo>
                    <a:pt x="10653" y="70"/>
                  </a:lnTo>
                  <a:lnTo>
                    <a:pt x="10438" y="70"/>
                  </a:lnTo>
                  <a:lnTo>
                    <a:pt x="10291" y="70"/>
                  </a:lnTo>
                  <a:lnTo>
                    <a:pt x="10110" y="98"/>
                  </a:lnTo>
                  <a:lnTo>
                    <a:pt x="9986" y="127"/>
                  </a:lnTo>
                  <a:lnTo>
                    <a:pt x="9828" y="183"/>
                  </a:lnTo>
                  <a:lnTo>
                    <a:pt x="9726" y="268"/>
                  </a:lnTo>
                  <a:lnTo>
                    <a:pt x="9591" y="325"/>
                  </a:lnTo>
                  <a:lnTo>
                    <a:pt x="9489" y="424"/>
                  </a:lnTo>
                  <a:lnTo>
                    <a:pt x="9399" y="508"/>
                  </a:lnTo>
                  <a:lnTo>
                    <a:pt x="9308" y="621"/>
                  </a:lnTo>
                  <a:lnTo>
                    <a:pt x="9218" y="735"/>
                  </a:lnTo>
                  <a:lnTo>
                    <a:pt x="9161" y="834"/>
                  </a:lnTo>
                  <a:lnTo>
                    <a:pt x="9094" y="975"/>
                  </a:lnTo>
                  <a:lnTo>
                    <a:pt x="9003" y="1243"/>
                  </a:lnTo>
                  <a:lnTo>
                    <a:pt x="8947" y="1540"/>
                  </a:lnTo>
                  <a:lnTo>
                    <a:pt x="8924" y="1837"/>
                  </a:lnTo>
                  <a:lnTo>
                    <a:pt x="8924" y="2162"/>
                  </a:lnTo>
                  <a:lnTo>
                    <a:pt x="8947" y="2487"/>
                  </a:lnTo>
                  <a:lnTo>
                    <a:pt x="9003" y="2798"/>
                  </a:lnTo>
                  <a:lnTo>
                    <a:pt x="9094" y="3124"/>
                  </a:lnTo>
                  <a:lnTo>
                    <a:pt x="9207" y="3420"/>
                  </a:lnTo>
                  <a:lnTo>
                    <a:pt x="9331" y="3689"/>
                  </a:lnTo>
                  <a:lnTo>
                    <a:pt x="9500" y="3929"/>
                  </a:lnTo>
                  <a:lnTo>
                    <a:pt x="9613" y="4127"/>
                  </a:lnTo>
                  <a:lnTo>
                    <a:pt x="9704" y="4311"/>
                  </a:lnTo>
                  <a:lnTo>
                    <a:pt x="9760" y="4509"/>
                  </a:lnTo>
                  <a:lnTo>
                    <a:pt x="9805" y="4693"/>
                  </a:lnTo>
                  <a:lnTo>
                    <a:pt x="9805" y="4876"/>
                  </a:lnTo>
                  <a:lnTo>
                    <a:pt x="9783" y="5074"/>
                  </a:lnTo>
                  <a:lnTo>
                    <a:pt x="9749" y="5258"/>
                  </a:lnTo>
                  <a:lnTo>
                    <a:pt x="9658" y="5428"/>
                  </a:lnTo>
                  <a:lnTo>
                    <a:pt x="9568" y="5555"/>
                  </a:lnTo>
                  <a:lnTo>
                    <a:pt x="9444" y="5668"/>
                  </a:lnTo>
                  <a:lnTo>
                    <a:pt x="9263" y="5753"/>
                  </a:lnTo>
                  <a:lnTo>
                    <a:pt x="9094" y="5809"/>
                  </a:lnTo>
                  <a:lnTo>
                    <a:pt x="8879" y="5809"/>
                  </a:lnTo>
                  <a:lnTo>
                    <a:pt x="8619" y="5781"/>
                  </a:lnTo>
                  <a:lnTo>
                    <a:pt x="8359" y="5696"/>
                  </a:lnTo>
                  <a:lnTo>
                    <a:pt x="8054" y="5555"/>
                  </a:lnTo>
                  <a:lnTo>
                    <a:pt x="7874" y="5484"/>
                  </a:lnTo>
                  <a:lnTo>
                    <a:pt x="7682" y="5428"/>
                  </a:lnTo>
                  <a:lnTo>
                    <a:pt x="7467" y="5371"/>
                  </a:lnTo>
                  <a:lnTo>
                    <a:pt x="7275" y="5343"/>
                  </a:lnTo>
                  <a:lnTo>
                    <a:pt x="6789" y="5343"/>
                  </a:lnTo>
                  <a:lnTo>
                    <a:pt x="6315" y="5371"/>
                  </a:lnTo>
                  <a:lnTo>
                    <a:pt x="5817" y="5428"/>
                  </a:lnTo>
                  <a:lnTo>
                    <a:pt x="5298" y="5541"/>
                  </a:lnTo>
                  <a:lnTo>
                    <a:pt x="4778" y="5640"/>
                  </a:lnTo>
                  <a:lnTo>
                    <a:pt x="4281" y="5781"/>
                  </a:lnTo>
                  <a:lnTo>
                    <a:pt x="4236" y="5937"/>
                  </a:lnTo>
                  <a:lnTo>
                    <a:pt x="4236" y="6234"/>
                  </a:lnTo>
                  <a:lnTo>
                    <a:pt x="4236" y="6587"/>
                  </a:lnTo>
                  <a:lnTo>
                    <a:pt x="4258" y="6997"/>
                  </a:lnTo>
                  <a:lnTo>
                    <a:pt x="4349" y="7972"/>
                  </a:lnTo>
                  <a:lnTo>
                    <a:pt x="4428" y="9061"/>
                  </a:lnTo>
                  <a:lnTo>
                    <a:pt x="4473" y="9612"/>
                  </a:lnTo>
                  <a:lnTo>
                    <a:pt x="4496" y="10149"/>
                  </a:lnTo>
                  <a:lnTo>
                    <a:pt x="4518" y="10672"/>
                  </a:lnTo>
                  <a:lnTo>
                    <a:pt x="4541" y="11125"/>
                  </a:lnTo>
                  <a:lnTo>
                    <a:pt x="4518" y="11563"/>
                  </a:lnTo>
                  <a:lnTo>
                    <a:pt x="4473" y="11916"/>
                  </a:lnTo>
                  <a:lnTo>
                    <a:pt x="4428" y="12072"/>
                  </a:lnTo>
                  <a:lnTo>
                    <a:pt x="4383" y="12213"/>
                  </a:lnTo>
                  <a:lnTo>
                    <a:pt x="4349" y="12326"/>
                  </a:lnTo>
                  <a:lnTo>
                    <a:pt x="4281" y="12397"/>
                  </a:lnTo>
                  <a:close/>
                </a:path>
              </a:pathLst>
            </a:custGeom>
            <a:gradFill rotWithShape="1">
              <a:gsLst>
                <a:gs pos="0">
                  <a:srgbClr val="FFCC00">
                    <a:alpha val="0"/>
                  </a:srgbClr>
                </a:gs>
                <a:gs pos="100000">
                  <a:srgbClr val="FFD427"/>
                </a:gs>
              </a:gsLst>
              <a:lin ang="5400000" scaled="1"/>
            </a:gradFill>
            <a:ln w="9525">
              <a:round/>
              <a:headEnd/>
              <a:tailEnd/>
            </a:ln>
            <a:scene3d>
              <a:camera prst="legacyPerspectiveFront">
                <a:rot lat="0" lon="300000" rev="0"/>
              </a:camera>
              <a:lightRig rig="legacyFlat4" dir="b"/>
            </a:scene3d>
            <a:sp3d extrusionH="163500" prstMaterial="legacyMatt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>
              <a:flatTx/>
            </a:bodyPr>
            <a:lstStyle/>
            <a:p>
              <a:endParaRPr lang="en-US"/>
            </a:p>
          </p:txBody>
        </p:sp>
        <p:sp>
          <p:nvSpPr>
            <p:cNvPr id="23" name="Puzzle5">
              <a:hlinkClick r:id="" action="ppaction://noaction"/>
            </p:cNvPr>
            <p:cNvSpPr>
              <a:spLocks noChangeAspect="1" noEditPoints="1" noChangeArrowheads="1"/>
            </p:cNvSpPr>
            <p:nvPr/>
          </p:nvSpPr>
          <p:spPr bwMode="blackWhite">
            <a:xfrm>
              <a:off x="1000100" y="3071810"/>
              <a:ext cx="2936379" cy="2571768"/>
            </a:xfrm>
            <a:custGeom>
              <a:avLst/>
              <a:gdLst>
                <a:gd name="T0" fmla="*/ 4880 w 21600"/>
                <a:gd name="T1" fmla="*/ 6714 h 21600"/>
                <a:gd name="T2" fmla="*/ 16494 w 21600"/>
                <a:gd name="T3" fmla="*/ 13712 h 21600"/>
              </a:gdLst>
              <a:ahLst/>
              <a:cxnLst/>
              <a:rect l="T0" t="T1" r="T2" b="T3"/>
              <a:pathLst>
                <a:path w="21600" h="21600">
                  <a:moveTo>
                    <a:pt x="4281" y="12397"/>
                  </a:moveTo>
                  <a:lnTo>
                    <a:pt x="4168" y="12510"/>
                  </a:lnTo>
                  <a:lnTo>
                    <a:pt x="4044" y="12623"/>
                  </a:lnTo>
                  <a:lnTo>
                    <a:pt x="3931" y="12680"/>
                  </a:lnTo>
                  <a:lnTo>
                    <a:pt x="3807" y="12736"/>
                  </a:lnTo>
                  <a:lnTo>
                    <a:pt x="3671" y="12736"/>
                  </a:lnTo>
                  <a:lnTo>
                    <a:pt x="3558" y="12736"/>
                  </a:lnTo>
                  <a:lnTo>
                    <a:pt x="3434" y="12708"/>
                  </a:lnTo>
                  <a:lnTo>
                    <a:pt x="3321" y="12651"/>
                  </a:lnTo>
                  <a:lnTo>
                    <a:pt x="3061" y="12538"/>
                  </a:lnTo>
                  <a:lnTo>
                    <a:pt x="2824" y="12383"/>
                  </a:lnTo>
                  <a:lnTo>
                    <a:pt x="2564" y="12185"/>
                  </a:lnTo>
                  <a:lnTo>
                    <a:pt x="2327" y="12029"/>
                  </a:lnTo>
                  <a:lnTo>
                    <a:pt x="2067" y="11860"/>
                  </a:lnTo>
                  <a:lnTo>
                    <a:pt x="1807" y="11718"/>
                  </a:lnTo>
                  <a:lnTo>
                    <a:pt x="1671" y="11704"/>
                  </a:lnTo>
                  <a:lnTo>
                    <a:pt x="1547" y="11676"/>
                  </a:lnTo>
                  <a:lnTo>
                    <a:pt x="1412" y="11676"/>
                  </a:lnTo>
                  <a:lnTo>
                    <a:pt x="1287" y="11676"/>
                  </a:lnTo>
                  <a:lnTo>
                    <a:pt x="1152" y="11704"/>
                  </a:lnTo>
                  <a:lnTo>
                    <a:pt x="1005" y="11775"/>
                  </a:lnTo>
                  <a:lnTo>
                    <a:pt x="869" y="11860"/>
                  </a:lnTo>
                  <a:lnTo>
                    <a:pt x="745" y="12001"/>
                  </a:lnTo>
                  <a:lnTo>
                    <a:pt x="587" y="12128"/>
                  </a:lnTo>
                  <a:lnTo>
                    <a:pt x="463" y="12326"/>
                  </a:lnTo>
                  <a:lnTo>
                    <a:pt x="305" y="12567"/>
                  </a:lnTo>
                  <a:lnTo>
                    <a:pt x="180" y="12835"/>
                  </a:lnTo>
                  <a:lnTo>
                    <a:pt x="112" y="13005"/>
                  </a:lnTo>
                  <a:lnTo>
                    <a:pt x="67" y="13189"/>
                  </a:lnTo>
                  <a:lnTo>
                    <a:pt x="45" y="13429"/>
                  </a:lnTo>
                  <a:lnTo>
                    <a:pt x="45" y="13683"/>
                  </a:lnTo>
                  <a:lnTo>
                    <a:pt x="67" y="13924"/>
                  </a:lnTo>
                  <a:lnTo>
                    <a:pt x="135" y="14192"/>
                  </a:lnTo>
                  <a:lnTo>
                    <a:pt x="225" y="14447"/>
                  </a:lnTo>
                  <a:lnTo>
                    <a:pt x="327" y="14687"/>
                  </a:lnTo>
                  <a:lnTo>
                    <a:pt x="485" y="14899"/>
                  </a:lnTo>
                  <a:lnTo>
                    <a:pt x="655" y="15097"/>
                  </a:lnTo>
                  <a:lnTo>
                    <a:pt x="768" y="15168"/>
                  </a:lnTo>
                  <a:lnTo>
                    <a:pt x="869" y="15252"/>
                  </a:lnTo>
                  <a:lnTo>
                    <a:pt x="982" y="15309"/>
                  </a:lnTo>
                  <a:lnTo>
                    <a:pt x="1118" y="15365"/>
                  </a:lnTo>
                  <a:lnTo>
                    <a:pt x="1242" y="15394"/>
                  </a:lnTo>
                  <a:lnTo>
                    <a:pt x="1389" y="15422"/>
                  </a:lnTo>
                  <a:lnTo>
                    <a:pt x="1547" y="15422"/>
                  </a:lnTo>
                  <a:lnTo>
                    <a:pt x="1717" y="15422"/>
                  </a:lnTo>
                  <a:lnTo>
                    <a:pt x="1897" y="15394"/>
                  </a:lnTo>
                  <a:lnTo>
                    <a:pt x="2067" y="15365"/>
                  </a:lnTo>
                  <a:lnTo>
                    <a:pt x="2259" y="15281"/>
                  </a:lnTo>
                  <a:lnTo>
                    <a:pt x="2462" y="15196"/>
                  </a:lnTo>
                  <a:lnTo>
                    <a:pt x="2779" y="15069"/>
                  </a:lnTo>
                  <a:lnTo>
                    <a:pt x="3038" y="14956"/>
                  </a:lnTo>
                  <a:lnTo>
                    <a:pt x="3298" y="14871"/>
                  </a:lnTo>
                  <a:lnTo>
                    <a:pt x="3547" y="14842"/>
                  </a:lnTo>
                  <a:lnTo>
                    <a:pt x="3648" y="14871"/>
                  </a:lnTo>
                  <a:lnTo>
                    <a:pt x="3761" y="14899"/>
                  </a:lnTo>
                  <a:lnTo>
                    <a:pt x="3841" y="14956"/>
                  </a:lnTo>
                  <a:lnTo>
                    <a:pt x="3953" y="15040"/>
                  </a:lnTo>
                  <a:lnTo>
                    <a:pt x="4044" y="15139"/>
                  </a:lnTo>
                  <a:lnTo>
                    <a:pt x="4123" y="15281"/>
                  </a:lnTo>
                  <a:lnTo>
                    <a:pt x="4213" y="15450"/>
                  </a:lnTo>
                  <a:lnTo>
                    <a:pt x="4281" y="15662"/>
                  </a:lnTo>
                  <a:lnTo>
                    <a:pt x="4360" y="15903"/>
                  </a:lnTo>
                  <a:lnTo>
                    <a:pt x="4428" y="16171"/>
                  </a:lnTo>
                  <a:lnTo>
                    <a:pt x="4473" y="16482"/>
                  </a:lnTo>
                  <a:lnTo>
                    <a:pt x="4541" y="16779"/>
                  </a:lnTo>
                  <a:lnTo>
                    <a:pt x="4586" y="17132"/>
                  </a:lnTo>
                  <a:lnTo>
                    <a:pt x="4609" y="17486"/>
                  </a:lnTo>
                  <a:lnTo>
                    <a:pt x="4620" y="17868"/>
                  </a:lnTo>
                  <a:lnTo>
                    <a:pt x="4620" y="18235"/>
                  </a:lnTo>
                  <a:lnTo>
                    <a:pt x="4620" y="18617"/>
                  </a:lnTo>
                  <a:lnTo>
                    <a:pt x="4620" y="19027"/>
                  </a:lnTo>
                  <a:lnTo>
                    <a:pt x="4586" y="19408"/>
                  </a:lnTo>
                  <a:lnTo>
                    <a:pt x="4541" y="19790"/>
                  </a:lnTo>
                  <a:lnTo>
                    <a:pt x="4496" y="20172"/>
                  </a:lnTo>
                  <a:lnTo>
                    <a:pt x="4405" y="20525"/>
                  </a:lnTo>
                  <a:lnTo>
                    <a:pt x="4326" y="20879"/>
                  </a:lnTo>
                  <a:lnTo>
                    <a:pt x="4236" y="21204"/>
                  </a:lnTo>
                  <a:lnTo>
                    <a:pt x="4778" y="21204"/>
                  </a:lnTo>
                  <a:lnTo>
                    <a:pt x="5298" y="21204"/>
                  </a:lnTo>
                  <a:lnTo>
                    <a:pt x="5817" y="21204"/>
                  </a:lnTo>
                  <a:lnTo>
                    <a:pt x="6269" y="21204"/>
                  </a:lnTo>
                  <a:lnTo>
                    <a:pt x="6710" y="21204"/>
                  </a:lnTo>
                  <a:lnTo>
                    <a:pt x="7094" y="21204"/>
                  </a:lnTo>
                  <a:lnTo>
                    <a:pt x="7444" y="21204"/>
                  </a:lnTo>
                  <a:lnTo>
                    <a:pt x="7704" y="21204"/>
                  </a:lnTo>
                  <a:lnTo>
                    <a:pt x="8054" y="21062"/>
                  </a:lnTo>
                  <a:lnTo>
                    <a:pt x="8337" y="20935"/>
                  </a:lnTo>
                  <a:lnTo>
                    <a:pt x="8597" y="20737"/>
                  </a:lnTo>
                  <a:lnTo>
                    <a:pt x="8834" y="20553"/>
                  </a:lnTo>
                  <a:lnTo>
                    <a:pt x="9003" y="20327"/>
                  </a:lnTo>
                  <a:lnTo>
                    <a:pt x="9184" y="20087"/>
                  </a:lnTo>
                  <a:lnTo>
                    <a:pt x="9286" y="19847"/>
                  </a:lnTo>
                  <a:lnTo>
                    <a:pt x="9376" y="19592"/>
                  </a:lnTo>
                  <a:lnTo>
                    <a:pt x="9444" y="19324"/>
                  </a:lnTo>
                  <a:lnTo>
                    <a:pt x="9466" y="19055"/>
                  </a:lnTo>
                  <a:lnTo>
                    <a:pt x="9466" y="18786"/>
                  </a:lnTo>
                  <a:lnTo>
                    <a:pt x="9421" y="18546"/>
                  </a:lnTo>
                  <a:lnTo>
                    <a:pt x="9353" y="18263"/>
                  </a:lnTo>
                  <a:lnTo>
                    <a:pt x="9241" y="18023"/>
                  </a:lnTo>
                  <a:lnTo>
                    <a:pt x="9139" y="17783"/>
                  </a:lnTo>
                  <a:lnTo>
                    <a:pt x="8958" y="17557"/>
                  </a:lnTo>
                  <a:lnTo>
                    <a:pt x="8811" y="17316"/>
                  </a:lnTo>
                  <a:lnTo>
                    <a:pt x="8676" y="17076"/>
                  </a:lnTo>
                  <a:lnTo>
                    <a:pt x="8597" y="16807"/>
                  </a:lnTo>
                  <a:lnTo>
                    <a:pt x="8506" y="16510"/>
                  </a:lnTo>
                  <a:lnTo>
                    <a:pt x="8484" y="16200"/>
                  </a:lnTo>
                  <a:lnTo>
                    <a:pt x="8484" y="15903"/>
                  </a:lnTo>
                  <a:lnTo>
                    <a:pt x="8506" y="15606"/>
                  </a:lnTo>
                  <a:lnTo>
                    <a:pt x="8574" y="15309"/>
                  </a:lnTo>
                  <a:lnTo>
                    <a:pt x="8676" y="15040"/>
                  </a:lnTo>
                  <a:lnTo>
                    <a:pt x="8811" y="14772"/>
                  </a:lnTo>
                  <a:lnTo>
                    <a:pt x="8902" y="14659"/>
                  </a:lnTo>
                  <a:lnTo>
                    <a:pt x="9003" y="14517"/>
                  </a:lnTo>
                  <a:lnTo>
                    <a:pt x="9094" y="14418"/>
                  </a:lnTo>
                  <a:lnTo>
                    <a:pt x="9218" y="14334"/>
                  </a:lnTo>
                  <a:lnTo>
                    <a:pt x="9331" y="14249"/>
                  </a:lnTo>
                  <a:lnTo>
                    <a:pt x="9466" y="14164"/>
                  </a:lnTo>
                  <a:lnTo>
                    <a:pt x="9613" y="14093"/>
                  </a:lnTo>
                  <a:lnTo>
                    <a:pt x="9760" y="14037"/>
                  </a:lnTo>
                  <a:lnTo>
                    <a:pt x="9918" y="13980"/>
                  </a:lnTo>
                  <a:lnTo>
                    <a:pt x="10088" y="13952"/>
                  </a:lnTo>
                  <a:lnTo>
                    <a:pt x="10291" y="13924"/>
                  </a:lnTo>
                  <a:lnTo>
                    <a:pt x="10483" y="13924"/>
                  </a:lnTo>
                  <a:lnTo>
                    <a:pt x="10698" y="13924"/>
                  </a:lnTo>
                  <a:lnTo>
                    <a:pt x="10890" y="13952"/>
                  </a:lnTo>
                  <a:lnTo>
                    <a:pt x="11071" y="14008"/>
                  </a:lnTo>
                  <a:lnTo>
                    <a:pt x="11240" y="14065"/>
                  </a:lnTo>
                  <a:lnTo>
                    <a:pt x="11387" y="14136"/>
                  </a:lnTo>
                  <a:lnTo>
                    <a:pt x="11545" y="14220"/>
                  </a:lnTo>
                  <a:lnTo>
                    <a:pt x="11669" y="14305"/>
                  </a:lnTo>
                  <a:lnTo>
                    <a:pt x="11782" y="14418"/>
                  </a:lnTo>
                  <a:lnTo>
                    <a:pt x="11895" y="14517"/>
                  </a:lnTo>
                  <a:lnTo>
                    <a:pt x="11974" y="14659"/>
                  </a:lnTo>
                  <a:lnTo>
                    <a:pt x="12065" y="14800"/>
                  </a:lnTo>
                  <a:lnTo>
                    <a:pt x="12133" y="14927"/>
                  </a:lnTo>
                  <a:lnTo>
                    <a:pt x="12234" y="15252"/>
                  </a:lnTo>
                  <a:lnTo>
                    <a:pt x="12302" y="15549"/>
                  </a:lnTo>
                  <a:lnTo>
                    <a:pt x="12325" y="15874"/>
                  </a:lnTo>
                  <a:lnTo>
                    <a:pt x="12325" y="16200"/>
                  </a:lnTo>
                  <a:lnTo>
                    <a:pt x="12279" y="16525"/>
                  </a:lnTo>
                  <a:lnTo>
                    <a:pt x="12212" y="16850"/>
                  </a:lnTo>
                  <a:lnTo>
                    <a:pt x="12133" y="17132"/>
                  </a:lnTo>
                  <a:lnTo>
                    <a:pt x="12042" y="17373"/>
                  </a:lnTo>
                  <a:lnTo>
                    <a:pt x="11918" y="17585"/>
                  </a:lnTo>
                  <a:lnTo>
                    <a:pt x="11782" y="17754"/>
                  </a:lnTo>
                  <a:lnTo>
                    <a:pt x="11647" y="17882"/>
                  </a:lnTo>
                  <a:lnTo>
                    <a:pt x="11523" y="18080"/>
                  </a:lnTo>
                  <a:lnTo>
                    <a:pt x="11432" y="18263"/>
                  </a:lnTo>
                  <a:lnTo>
                    <a:pt x="11353" y="18490"/>
                  </a:lnTo>
                  <a:lnTo>
                    <a:pt x="11285" y="18702"/>
                  </a:lnTo>
                  <a:lnTo>
                    <a:pt x="11240" y="18942"/>
                  </a:lnTo>
                  <a:lnTo>
                    <a:pt x="11217" y="19196"/>
                  </a:lnTo>
                  <a:lnTo>
                    <a:pt x="11217" y="19465"/>
                  </a:lnTo>
                  <a:lnTo>
                    <a:pt x="11263" y="19705"/>
                  </a:lnTo>
                  <a:lnTo>
                    <a:pt x="11330" y="19946"/>
                  </a:lnTo>
                  <a:lnTo>
                    <a:pt x="11410" y="20200"/>
                  </a:lnTo>
                  <a:lnTo>
                    <a:pt x="11545" y="20440"/>
                  </a:lnTo>
                  <a:lnTo>
                    <a:pt x="11715" y="20652"/>
                  </a:lnTo>
                  <a:lnTo>
                    <a:pt x="11918" y="20850"/>
                  </a:lnTo>
                  <a:lnTo>
                    <a:pt x="12155" y="21034"/>
                  </a:lnTo>
                  <a:lnTo>
                    <a:pt x="12438" y="21204"/>
                  </a:lnTo>
                  <a:lnTo>
                    <a:pt x="12562" y="21232"/>
                  </a:lnTo>
                  <a:lnTo>
                    <a:pt x="12889" y="21317"/>
                  </a:lnTo>
                  <a:lnTo>
                    <a:pt x="13364" y="21416"/>
                  </a:lnTo>
                  <a:lnTo>
                    <a:pt x="13997" y="21529"/>
                  </a:lnTo>
                  <a:lnTo>
                    <a:pt x="14347" y="21585"/>
                  </a:lnTo>
                  <a:lnTo>
                    <a:pt x="14686" y="21614"/>
                  </a:lnTo>
                  <a:lnTo>
                    <a:pt x="15058" y="21642"/>
                  </a:lnTo>
                  <a:lnTo>
                    <a:pt x="15443" y="21642"/>
                  </a:lnTo>
                  <a:lnTo>
                    <a:pt x="15815" y="21642"/>
                  </a:lnTo>
                  <a:lnTo>
                    <a:pt x="16211" y="21614"/>
                  </a:lnTo>
                  <a:lnTo>
                    <a:pt x="16550" y="21529"/>
                  </a:lnTo>
                  <a:lnTo>
                    <a:pt x="16923" y="21444"/>
                  </a:lnTo>
                  <a:lnTo>
                    <a:pt x="16855" y="21232"/>
                  </a:lnTo>
                  <a:lnTo>
                    <a:pt x="16810" y="20978"/>
                  </a:lnTo>
                  <a:lnTo>
                    <a:pt x="16776" y="20709"/>
                  </a:lnTo>
                  <a:lnTo>
                    <a:pt x="16753" y="20412"/>
                  </a:lnTo>
                  <a:lnTo>
                    <a:pt x="16730" y="19762"/>
                  </a:lnTo>
                  <a:lnTo>
                    <a:pt x="16730" y="19055"/>
                  </a:lnTo>
                  <a:lnTo>
                    <a:pt x="16753" y="18348"/>
                  </a:lnTo>
                  <a:lnTo>
                    <a:pt x="16787" y="17641"/>
                  </a:lnTo>
                  <a:lnTo>
                    <a:pt x="16855" y="16991"/>
                  </a:lnTo>
                  <a:lnTo>
                    <a:pt x="16923" y="16426"/>
                  </a:lnTo>
                  <a:lnTo>
                    <a:pt x="16968" y="16171"/>
                  </a:lnTo>
                  <a:lnTo>
                    <a:pt x="17035" y="15987"/>
                  </a:lnTo>
                  <a:lnTo>
                    <a:pt x="17115" y="15832"/>
                  </a:lnTo>
                  <a:lnTo>
                    <a:pt x="17228" y="15691"/>
                  </a:lnTo>
                  <a:lnTo>
                    <a:pt x="17352" y="15606"/>
                  </a:lnTo>
                  <a:lnTo>
                    <a:pt x="17487" y="15549"/>
                  </a:lnTo>
                  <a:lnTo>
                    <a:pt x="17634" y="15493"/>
                  </a:lnTo>
                  <a:lnTo>
                    <a:pt x="17792" y="15493"/>
                  </a:lnTo>
                  <a:lnTo>
                    <a:pt x="17939" y="15521"/>
                  </a:lnTo>
                  <a:lnTo>
                    <a:pt x="18097" y="15578"/>
                  </a:lnTo>
                  <a:lnTo>
                    <a:pt x="18267" y="15662"/>
                  </a:lnTo>
                  <a:lnTo>
                    <a:pt x="18414" y="15775"/>
                  </a:lnTo>
                  <a:lnTo>
                    <a:pt x="18594" y="15874"/>
                  </a:lnTo>
                  <a:lnTo>
                    <a:pt x="18741" y="16016"/>
                  </a:lnTo>
                  <a:lnTo>
                    <a:pt x="18900" y="16171"/>
                  </a:lnTo>
                  <a:lnTo>
                    <a:pt x="19024" y="16369"/>
                  </a:lnTo>
                  <a:lnTo>
                    <a:pt x="19159" y="16525"/>
                  </a:lnTo>
                  <a:lnTo>
                    <a:pt x="19329" y="16666"/>
                  </a:lnTo>
                  <a:lnTo>
                    <a:pt x="19498" y="16779"/>
                  </a:lnTo>
                  <a:lnTo>
                    <a:pt x="19702" y="16850"/>
                  </a:lnTo>
                  <a:lnTo>
                    <a:pt x="19894" y="16878"/>
                  </a:lnTo>
                  <a:lnTo>
                    <a:pt x="20086" y="16906"/>
                  </a:lnTo>
                  <a:lnTo>
                    <a:pt x="20300" y="16878"/>
                  </a:lnTo>
                  <a:lnTo>
                    <a:pt x="20504" y="16836"/>
                  </a:lnTo>
                  <a:lnTo>
                    <a:pt x="20696" y="16751"/>
                  </a:lnTo>
                  <a:lnTo>
                    <a:pt x="20888" y="16609"/>
                  </a:lnTo>
                  <a:lnTo>
                    <a:pt x="21069" y="16454"/>
                  </a:lnTo>
                  <a:lnTo>
                    <a:pt x="21215" y="16256"/>
                  </a:lnTo>
                  <a:lnTo>
                    <a:pt x="21374" y="16044"/>
                  </a:lnTo>
                  <a:lnTo>
                    <a:pt x="21475" y="15775"/>
                  </a:lnTo>
                  <a:lnTo>
                    <a:pt x="21566" y="15479"/>
                  </a:lnTo>
                  <a:lnTo>
                    <a:pt x="21633" y="15125"/>
                  </a:lnTo>
                  <a:lnTo>
                    <a:pt x="21633" y="14927"/>
                  </a:lnTo>
                  <a:lnTo>
                    <a:pt x="21633" y="14772"/>
                  </a:lnTo>
                  <a:lnTo>
                    <a:pt x="21633" y="14574"/>
                  </a:lnTo>
                  <a:lnTo>
                    <a:pt x="21611" y="14418"/>
                  </a:lnTo>
                  <a:lnTo>
                    <a:pt x="21566" y="14249"/>
                  </a:lnTo>
                  <a:lnTo>
                    <a:pt x="21520" y="14093"/>
                  </a:lnTo>
                  <a:lnTo>
                    <a:pt x="21453" y="13952"/>
                  </a:lnTo>
                  <a:lnTo>
                    <a:pt x="21385" y="13810"/>
                  </a:lnTo>
                  <a:lnTo>
                    <a:pt x="21238" y="13542"/>
                  </a:lnTo>
                  <a:lnTo>
                    <a:pt x="21069" y="13330"/>
                  </a:lnTo>
                  <a:lnTo>
                    <a:pt x="20843" y="13132"/>
                  </a:lnTo>
                  <a:lnTo>
                    <a:pt x="20628" y="13005"/>
                  </a:lnTo>
                  <a:lnTo>
                    <a:pt x="20391" y="12863"/>
                  </a:lnTo>
                  <a:lnTo>
                    <a:pt x="20153" y="12807"/>
                  </a:lnTo>
                  <a:lnTo>
                    <a:pt x="19916" y="12750"/>
                  </a:lnTo>
                  <a:lnTo>
                    <a:pt x="19679" y="12779"/>
                  </a:lnTo>
                  <a:lnTo>
                    <a:pt x="19464" y="12835"/>
                  </a:lnTo>
                  <a:lnTo>
                    <a:pt x="19261" y="12948"/>
                  </a:lnTo>
                  <a:lnTo>
                    <a:pt x="19182" y="13005"/>
                  </a:lnTo>
                  <a:lnTo>
                    <a:pt x="19092" y="13090"/>
                  </a:lnTo>
                  <a:lnTo>
                    <a:pt x="19024" y="13189"/>
                  </a:lnTo>
                  <a:lnTo>
                    <a:pt x="18945" y="13302"/>
                  </a:lnTo>
                  <a:lnTo>
                    <a:pt x="18809" y="13514"/>
                  </a:lnTo>
                  <a:lnTo>
                    <a:pt x="18662" y="13683"/>
                  </a:lnTo>
                  <a:lnTo>
                    <a:pt x="18504" y="13782"/>
                  </a:lnTo>
                  <a:lnTo>
                    <a:pt x="18335" y="13867"/>
                  </a:lnTo>
                  <a:lnTo>
                    <a:pt x="18176" y="13895"/>
                  </a:lnTo>
                  <a:lnTo>
                    <a:pt x="18007" y="13924"/>
                  </a:lnTo>
                  <a:lnTo>
                    <a:pt x="17838" y="13895"/>
                  </a:lnTo>
                  <a:lnTo>
                    <a:pt x="17679" y="13839"/>
                  </a:lnTo>
                  <a:lnTo>
                    <a:pt x="17533" y="13768"/>
                  </a:lnTo>
                  <a:lnTo>
                    <a:pt x="17374" y="13683"/>
                  </a:lnTo>
                  <a:lnTo>
                    <a:pt x="17250" y="13570"/>
                  </a:lnTo>
                  <a:lnTo>
                    <a:pt x="17137" y="13429"/>
                  </a:lnTo>
                  <a:lnTo>
                    <a:pt x="17058" y="13302"/>
                  </a:lnTo>
                  <a:lnTo>
                    <a:pt x="16968" y="13160"/>
                  </a:lnTo>
                  <a:lnTo>
                    <a:pt x="16923" y="13033"/>
                  </a:lnTo>
                  <a:lnTo>
                    <a:pt x="16923" y="12892"/>
                  </a:lnTo>
                  <a:lnTo>
                    <a:pt x="16923" y="12425"/>
                  </a:lnTo>
                  <a:lnTo>
                    <a:pt x="16923" y="11704"/>
                  </a:lnTo>
                  <a:lnTo>
                    <a:pt x="16923" y="10743"/>
                  </a:lnTo>
                  <a:lnTo>
                    <a:pt x="16923" y="9683"/>
                  </a:lnTo>
                  <a:lnTo>
                    <a:pt x="16923" y="8608"/>
                  </a:lnTo>
                  <a:lnTo>
                    <a:pt x="16923" y="7520"/>
                  </a:lnTo>
                  <a:lnTo>
                    <a:pt x="16923" y="6545"/>
                  </a:lnTo>
                  <a:lnTo>
                    <a:pt x="16923" y="5781"/>
                  </a:lnTo>
                  <a:lnTo>
                    <a:pt x="16708" y="5937"/>
                  </a:lnTo>
                  <a:lnTo>
                    <a:pt x="16448" y="6078"/>
                  </a:lnTo>
                  <a:lnTo>
                    <a:pt x="16188" y="6219"/>
                  </a:lnTo>
                  <a:lnTo>
                    <a:pt x="15883" y="6290"/>
                  </a:lnTo>
                  <a:lnTo>
                    <a:pt x="15578" y="6347"/>
                  </a:lnTo>
                  <a:lnTo>
                    <a:pt x="15251" y="6375"/>
                  </a:lnTo>
                  <a:lnTo>
                    <a:pt x="14900" y="6403"/>
                  </a:lnTo>
                  <a:lnTo>
                    <a:pt x="14584" y="6403"/>
                  </a:lnTo>
                  <a:lnTo>
                    <a:pt x="14234" y="6375"/>
                  </a:lnTo>
                  <a:lnTo>
                    <a:pt x="13884" y="6318"/>
                  </a:lnTo>
                  <a:lnTo>
                    <a:pt x="13556" y="6262"/>
                  </a:lnTo>
                  <a:lnTo>
                    <a:pt x="13240" y="6191"/>
                  </a:lnTo>
                  <a:lnTo>
                    <a:pt x="12935" y="6106"/>
                  </a:lnTo>
                  <a:lnTo>
                    <a:pt x="12652" y="5993"/>
                  </a:lnTo>
                  <a:lnTo>
                    <a:pt x="12392" y="5880"/>
                  </a:lnTo>
                  <a:lnTo>
                    <a:pt x="12155" y="5781"/>
                  </a:lnTo>
                  <a:lnTo>
                    <a:pt x="11974" y="5668"/>
                  </a:lnTo>
                  <a:lnTo>
                    <a:pt x="11828" y="5555"/>
                  </a:lnTo>
                  <a:lnTo>
                    <a:pt x="11692" y="5456"/>
                  </a:lnTo>
                  <a:lnTo>
                    <a:pt x="11590" y="5343"/>
                  </a:lnTo>
                  <a:lnTo>
                    <a:pt x="11500" y="5230"/>
                  </a:lnTo>
                  <a:lnTo>
                    <a:pt x="11432" y="5131"/>
                  </a:lnTo>
                  <a:lnTo>
                    <a:pt x="11410" y="4990"/>
                  </a:lnTo>
                  <a:lnTo>
                    <a:pt x="11387" y="4876"/>
                  </a:lnTo>
                  <a:lnTo>
                    <a:pt x="11387" y="4749"/>
                  </a:lnTo>
                  <a:lnTo>
                    <a:pt x="11410" y="4608"/>
                  </a:lnTo>
                  <a:lnTo>
                    <a:pt x="11477" y="4452"/>
                  </a:lnTo>
                  <a:lnTo>
                    <a:pt x="11545" y="4283"/>
                  </a:lnTo>
                  <a:lnTo>
                    <a:pt x="11737" y="3929"/>
                  </a:lnTo>
                  <a:lnTo>
                    <a:pt x="12020" y="3548"/>
                  </a:lnTo>
                  <a:lnTo>
                    <a:pt x="12178" y="3307"/>
                  </a:lnTo>
                  <a:lnTo>
                    <a:pt x="12279" y="3067"/>
                  </a:lnTo>
                  <a:lnTo>
                    <a:pt x="12370" y="2798"/>
                  </a:lnTo>
                  <a:lnTo>
                    <a:pt x="12438" y="2487"/>
                  </a:lnTo>
                  <a:lnTo>
                    <a:pt x="12471" y="2219"/>
                  </a:lnTo>
                  <a:lnTo>
                    <a:pt x="12471" y="1922"/>
                  </a:lnTo>
                  <a:lnTo>
                    <a:pt x="12438" y="1625"/>
                  </a:lnTo>
                  <a:lnTo>
                    <a:pt x="12370" y="1357"/>
                  </a:lnTo>
                  <a:lnTo>
                    <a:pt x="12279" y="1088"/>
                  </a:lnTo>
                  <a:lnTo>
                    <a:pt x="12133" y="834"/>
                  </a:lnTo>
                  <a:lnTo>
                    <a:pt x="12042" y="735"/>
                  </a:lnTo>
                  <a:lnTo>
                    <a:pt x="11952" y="621"/>
                  </a:lnTo>
                  <a:lnTo>
                    <a:pt x="11850" y="508"/>
                  </a:lnTo>
                  <a:lnTo>
                    <a:pt x="11737" y="424"/>
                  </a:lnTo>
                  <a:lnTo>
                    <a:pt x="11613" y="353"/>
                  </a:lnTo>
                  <a:lnTo>
                    <a:pt x="11477" y="268"/>
                  </a:lnTo>
                  <a:lnTo>
                    <a:pt x="11330" y="212"/>
                  </a:lnTo>
                  <a:lnTo>
                    <a:pt x="11172" y="155"/>
                  </a:lnTo>
                  <a:lnTo>
                    <a:pt x="11003" y="98"/>
                  </a:lnTo>
                  <a:lnTo>
                    <a:pt x="10833" y="70"/>
                  </a:lnTo>
                  <a:lnTo>
                    <a:pt x="10653" y="70"/>
                  </a:lnTo>
                  <a:lnTo>
                    <a:pt x="10438" y="70"/>
                  </a:lnTo>
                  <a:lnTo>
                    <a:pt x="10291" y="70"/>
                  </a:lnTo>
                  <a:lnTo>
                    <a:pt x="10110" y="98"/>
                  </a:lnTo>
                  <a:lnTo>
                    <a:pt x="9986" y="127"/>
                  </a:lnTo>
                  <a:lnTo>
                    <a:pt x="9828" y="183"/>
                  </a:lnTo>
                  <a:lnTo>
                    <a:pt x="9726" y="268"/>
                  </a:lnTo>
                  <a:lnTo>
                    <a:pt x="9591" y="325"/>
                  </a:lnTo>
                  <a:lnTo>
                    <a:pt x="9489" y="424"/>
                  </a:lnTo>
                  <a:lnTo>
                    <a:pt x="9399" y="508"/>
                  </a:lnTo>
                  <a:lnTo>
                    <a:pt x="9308" y="621"/>
                  </a:lnTo>
                  <a:lnTo>
                    <a:pt x="9218" y="735"/>
                  </a:lnTo>
                  <a:lnTo>
                    <a:pt x="9161" y="834"/>
                  </a:lnTo>
                  <a:lnTo>
                    <a:pt x="9094" y="975"/>
                  </a:lnTo>
                  <a:lnTo>
                    <a:pt x="9003" y="1243"/>
                  </a:lnTo>
                  <a:lnTo>
                    <a:pt x="8947" y="1540"/>
                  </a:lnTo>
                  <a:lnTo>
                    <a:pt x="8924" y="1837"/>
                  </a:lnTo>
                  <a:lnTo>
                    <a:pt x="8924" y="2162"/>
                  </a:lnTo>
                  <a:lnTo>
                    <a:pt x="8947" y="2487"/>
                  </a:lnTo>
                  <a:lnTo>
                    <a:pt x="9003" y="2798"/>
                  </a:lnTo>
                  <a:lnTo>
                    <a:pt x="9094" y="3124"/>
                  </a:lnTo>
                  <a:lnTo>
                    <a:pt x="9207" y="3420"/>
                  </a:lnTo>
                  <a:lnTo>
                    <a:pt x="9331" y="3689"/>
                  </a:lnTo>
                  <a:lnTo>
                    <a:pt x="9500" y="3929"/>
                  </a:lnTo>
                  <a:lnTo>
                    <a:pt x="9613" y="4127"/>
                  </a:lnTo>
                  <a:lnTo>
                    <a:pt x="9704" y="4311"/>
                  </a:lnTo>
                  <a:lnTo>
                    <a:pt x="9760" y="4509"/>
                  </a:lnTo>
                  <a:lnTo>
                    <a:pt x="9805" y="4693"/>
                  </a:lnTo>
                  <a:lnTo>
                    <a:pt x="9805" y="4876"/>
                  </a:lnTo>
                  <a:lnTo>
                    <a:pt x="9783" y="5074"/>
                  </a:lnTo>
                  <a:lnTo>
                    <a:pt x="9749" y="5258"/>
                  </a:lnTo>
                  <a:lnTo>
                    <a:pt x="9658" y="5428"/>
                  </a:lnTo>
                  <a:lnTo>
                    <a:pt x="9568" y="5555"/>
                  </a:lnTo>
                  <a:lnTo>
                    <a:pt x="9444" y="5668"/>
                  </a:lnTo>
                  <a:lnTo>
                    <a:pt x="9263" y="5753"/>
                  </a:lnTo>
                  <a:lnTo>
                    <a:pt x="9094" y="5809"/>
                  </a:lnTo>
                  <a:lnTo>
                    <a:pt x="8879" y="5809"/>
                  </a:lnTo>
                  <a:lnTo>
                    <a:pt x="8619" y="5781"/>
                  </a:lnTo>
                  <a:lnTo>
                    <a:pt x="8359" y="5696"/>
                  </a:lnTo>
                  <a:lnTo>
                    <a:pt x="8054" y="5555"/>
                  </a:lnTo>
                  <a:lnTo>
                    <a:pt x="7874" y="5484"/>
                  </a:lnTo>
                  <a:lnTo>
                    <a:pt x="7682" y="5428"/>
                  </a:lnTo>
                  <a:lnTo>
                    <a:pt x="7467" y="5371"/>
                  </a:lnTo>
                  <a:lnTo>
                    <a:pt x="7275" y="5343"/>
                  </a:lnTo>
                  <a:lnTo>
                    <a:pt x="6789" y="5343"/>
                  </a:lnTo>
                  <a:lnTo>
                    <a:pt x="6315" y="5371"/>
                  </a:lnTo>
                  <a:lnTo>
                    <a:pt x="5817" y="5428"/>
                  </a:lnTo>
                  <a:lnTo>
                    <a:pt x="5298" y="5541"/>
                  </a:lnTo>
                  <a:lnTo>
                    <a:pt x="4778" y="5640"/>
                  </a:lnTo>
                  <a:lnTo>
                    <a:pt x="4281" y="5781"/>
                  </a:lnTo>
                  <a:lnTo>
                    <a:pt x="4236" y="5937"/>
                  </a:lnTo>
                  <a:lnTo>
                    <a:pt x="4236" y="6234"/>
                  </a:lnTo>
                  <a:lnTo>
                    <a:pt x="4236" y="6587"/>
                  </a:lnTo>
                  <a:lnTo>
                    <a:pt x="4258" y="6997"/>
                  </a:lnTo>
                  <a:lnTo>
                    <a:pt x="4349" y="7972"/>
                  </a:lnTo>
                  <a:lnTo>
                    <a:pt x="4428" y="9061"/>
                  </a:lnTo>
                  <a:lnTo>
                    <a:pt x="4473" y="9612"/>
                  </a:lnTo>
                  <a:lnTo>
                    <a:pt x="4496" y="10149"/>
                  </a:lnTo>
                  <a:lnTo>
                    <a:pt x="4518" y="10672"/>
                  </a:lnTo>
                  <a:lnTo>
                    <a:pt x="4541" y="11125"/>
                  </a:lnTo>
                  <a:lnTo>
                    <a:pt x="4518" y="11563"/>
                  </a:lnTo>
                  <a:lnTo>
                    <a:pt x="4473" y="11916"/>
                  </a:lnTo>
                  <a:lnTo>
                    <a:pt x="4428" y="12072"/>
                  </a:lnTo>
                  <a:lnTo>
                    <a:pt x="4383" y="12213"/>
                  </a:lnTo>
                  <a:lnTo>
                    <a:pt x="4349" y="12326"/>
                  </a:lnTo>
                  <a:lnTo>
                    <a:pt x="4281" y="12397"/>
                  </a:lnTo>
                  <a:close/>
                </a:path>
              </a:pathLst>
            </a:custGeom>
            <a:gradFill rotWithShape="1">
              <a:gsLst>
                <a:gs pos="0">
                  <a:srgbClr val="FF99CC">
                    <a:gamma/>
                    <a:shade val="87843"/>
                    <a:invGamma/>
                  </a:srgbClr>
                </a:gs>
                <a:gs pos="50000">
                  <a:srgbClr val="FF99CC">
                    <a:alpha val="24001"/>
                  </a:srgbClr>
                </a:gs>
                <a:gs pos="100000">
                  <a:srgbClr val="FF99CC">
                    <a:gamma/>
                    <a:shade val="87843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PerspectiveFront">
                <a:rot lat="0" lon="300000" rev="0"/>
              </a:camera>
              <a:lightRig rig="legacyFlat4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FF99CC"/>
              </a:extrusionClr>
            </a:sp3d>
          </p:spPr>
          <p:txBody>
            <a:bodyPr>
              <a:flatTx/>
            </a:bodyPr>
            <a:lstStyle/>
            <a:p>
              <a:pPr eaLnBrk="0" hangingPunct="0">
                <a:defRPr/>
              </a:pPr>
              <a:endParaRPr lang="bg-BG">
                <a:latin typeface="Arial MT" charset="0"/>
              </a:endParaRPr>
            </a:p>
          </p:txBody>
        </p:sp>
        <p:sp>
          <p:nvSpPr>
            <p:cNvPr id="24" name="Puzzle3">
              <a:hlinkClick r:id="" action="ppaction://noaction"/>
            </p:cNvPr>
            <p:cNvSpPr>
              <a:spLocks noChangeAspect="1" noEditPoints="1" noChangeArrowheads="1"/>
            </p:cNvSpPr>
            <p:nvPr/>
          </p:nvSpPr>
          <p:spPr bwMode="blackWhite">
            <a:xfrm>
              <a:off x="1571604" y="928670"/>
              <a:ext cx="1857392" cy="2916541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2147483647 w 21600"/>
                <a:gd name="T9" fmla="*/ 2147483647 h 21600"/>
                <a:gd name="T10" fmla="*/ 2147483647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2147483647 w 21600"/>
                <a:gd name="T31" fmla="*/ 2147483647 h 21600"/>
                <a:gd name="T32" fmla="*/ 2147483647 w 21600"/>
                <a:gd name="T33" fmla="*/ 2147483647 h 21600"/>
                <a:gd name="T34" fmla="*/ 2147483647 w 21600"/>
                <a:gd name="T35" fmla="*/ 2147483647 h 21600"/>
                <a:gd name="T36" fmla="*/ 2147483647 w 21600"/>
                <a:gd name="T37" fmla="*/ 2147483647 h 21600"/>
                <a:gd name="T38" fmla="*/ 2147483647 w 21600"/>
                <a:gd name="T39" fmla="*/ 2147483647 h 21600"/>
                <a:gd name="T40" fmla="*/ 2147483647 w 21600"/>
                <a:gd name="T41" fmla="*/ 2147483647 h 21600"/>
                <a:gd name="T42" fmla="*/ 2147483647 w 21600"/>
                <a:gd name="T43" fmla="*/ 2147483647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2147483647 w 21600"/>
                <a:gd name="T67" fmla="*/ 2147483647 h 21600"/>
                <a:gd name="T68" fmla="*/ 2147483647 w 21600"/>
                <a:gd name="T69" fmla="*/ 2147483647 h 21600"/>
                <a:gd name="T70" fmla="*/ 2147483647 w 21600"/>
                <a:gd name="T71" fmla="*/ 2147483647 h 21600"/>
                <a:gd name="T72" fmla="*/ 2147483647 w 21600"/>
                <a:gd name="T73" fmla="*/ 2147483647 h 21600"/>
                <a:gd name="T74" fmla="*/ 2147483647 w 21600"/>
                <a:gd name="T75" fmla="*/ 2147483647 h 21600"/>
                <a:gd name="T76" fmla="*/ 2147483647 w 21600"/>
                <a:gd name="T77" fmla="*/ 2147483647 h 21600"/>
                <a:gd name="T78" fmla="*/ 2147483647 w 21600"/>
                <a:gd name="T79" fmla="*/ 2147483647 h 21600"/>
                <a:gd name="T80" fmla="*/ 2147483647 w 21600"/>
                <a:gd name="T81" fmla="*/ 2147483647 h 21600"/>
                <a:gd name="T82" fmla="*/ 2147483647 w 21600"/>
                <a:gd name="T83" fmla="*/ 2147483647 h 21600"/>
                <a:gd name="T84" fmla="*/ 2147483647 w 21600"/>
                <a:gd name="T85" fmla="*/ 2147483647 h 21600"/>
                <a:gd name="T86" fmla="*/ 2147483647 w 21600"/>
                <a:gd name="T87" fmla="*/ 2147483647 h 21600"/>
                <a:gd name="T88" fmla="*/ 2147483647 w 21600"/>
                <a:gd name="T89" fmla="*/ 2147483647 h 21600"/>
                <a:gd name="T90" fmla="*/ 2147483647 w 21600"/>
                <a:gd name="T91" fmla="*/ 2147483647 h 21600"/>
                <a:gd name="T92" fmla="*/ 2147483647 w 21600"/>
                <a:gd name="T93" fmla="*/ 2147483647 h 21600"/>
                <a:gd name="T94" fmla="*/ 2147483647 w 21600"/>
                <a:gd name="T95" fmla="*/ 2147483647 h 21600"/>
                <a:gd name="T96" fmla="*/ 2147483647 w 21600"/>
                <a:gd name="T97" fmla="*/ 2147483647 h 21600"/>
                <a:gd name="T98" fmla="*/ 2147483647 w 21600"/>
                <a:gd name="T99" fmla="*/ 2147483647 h 21600"/>
                <a:gd name="T100" fmla="*/ 2147483647 w 21600"/>
                <a:gd name="T101" fmla="*/ 2147483647 h 21600"/>
                <a:gd name="T102" fmla="*/ 2147483647 w 21600"/>
                <a:gd name="T103" fmla="*/ 2147483647 h 21600"/>
                <a:gd name="T104" fmla="*/ 2147483647 w 21600"/>
                <a:gd name="T105" fmla="*/ 2147483647 h 21600"/>
                <a:gd name="T106" fmla="*/ 2147483647 w 21600"/>
                <a:gd name="T107" fmla="*/ 2147483647 h 21600"/>
                <a:gd name="T108" fmla="*/ 2147483647 w 21600"/>
                <a:gd name="T109" fmla="*/ 2147483647 h 21600"/>
                <a:gd name="T110" fmla="*/ 2147483647 w 21600"/>
                <a:gd name="T111" fmla="*/ 2147483647 h 21600"/>
                <a:gd name="T112" fmla="*/ 2147483647 w 21600"/>
                <a:gd name="T113" fmla="*/ 2147483647 h 21600"/>
                <a:gd name="T114" fmla="*/ 2147483647 w 21600"/>
                <a:gd name="T115" fmla="*/ 2147483647 h 21600"/>
                <a:gd name="T116" fmla="*/ 2147483647 w 21600"/>
                <a:gd name="T117" fmla="*/ 2147483647 h 21600"/>
                <a:gd name="T118" fmla="*/ 2147483647 w 21600"/>
                <a:gd name="T119" fmla="*/ 2147483647 h 21600"/>
                <a:gd name="T120" fmla="*/ 2147483647 w 21600"/>
                <a:gd name="T121" fmla="*/ 2147483647 h 21600"/>
                <a:gd name="T122" fmla="*/ 2147483647 w 21600"/>
                <a:gd name="T123" fmla="*/ 2147483647 h 21600"/>
                <a:gd name="T124" fmla="*/ 2147483647 w 21600"/>
                <a:gd name="T125" fmla="*/ 2147483647 h 216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1054 w 21600"/>
                <a:gd name="T190" fmla="*/ 7565 h 21600"/>
                <a:gd name="T191" fmla="*/ 19866 w 21600"/>
                <a:gd name="T192" fmla="*/ 11296 h 2160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1600" h="21600">
                  <a:moveTo>
                    <a:pt x="6580" y="20830"/>
                  </a:moveTo>
                  <a:lnTo>
                    <a:pt x="7062" y="20960"/>
                  </a:lnTo>
                  <a:lnTo>
                    <a:pt x="7474" y="21026"/>
                  </a:lnTo>
                  <a:lnTo>
                    <a:pt x="7885" y="21052"/>
                  </a:lnTo>
                  <a:lnTo>
                    <a:pt x="8207" y="21052"/>
                  </a:lnTo>
                  <a:lnTo>
                    <a:pt x="8511" y="21000"/>
                  </a:lnTo>
                  <a:lnTo>
                    <a:pt x="8779" y="20934"/>
                  </a:lnTo>
                  <a:lnTo>
                    <a:pt x="8994" y="20830"/>
                  </a:lnTo>
                  <a:lnTo>
                    <a:pt x="9119" y="20700"/>
                  </a:lnTo>
                  <a:lnTo>
                    <a:pt x="9262" y="20556"/>
                  </a:lnTo>
                  <a:lnTo>
                    <a:pt x="9333" y="20400"/>
                  </a:lnTo>
                  <a:lnTo>
                    <a:pt x="9369" y="20230"/>
                  </a:lnTo>
                  <a:lnTo>
                    <a:pt x="9369" y="20034"/>
                  </a:lnTo>
                  <a:lnTo>
                    <a:pt x="9298" y="19852"/>
                  </a:lnTo>
                  <a:lnTo>
                    <a:pt x="9190" y="19682"/>
                  </a:lnTo>
                  <a:lnTo>
                    <a:pt x="9065" y="19500"/>
                  </a:lnTo>
                  <a:lnTo>
                    <a:pt x="8886" y="19330"/>
                  </a:lnTo>
                  <a:lnTo>
                    <a:pt x="8618" y="19108"/>
                  </a:lnTo>
                  <a:lnTo>
                    <a:pt x="8403" y="18847"/>
                  </a:lnTo>
                  <a:lnTo>
                    <a:pt x="8243" y="18573"/>
                  </a:lnTo>
                  <a:lnTo>
                    <a:pt x="8100" y="18300"/>
                  </a:lnTo>
                  <a:lnTo>
                    <a:pt x="7992" y="18000"/>
                  </a:lnTo>
                  <a:lnTo>
                    <a:pt x="7956" y="17700"/>
                  </a:lnTo>
                  <a:lnTo>
                    <a:pt x="7956" y="17426"/>
                  </a:lnTo>
                  <a:lnTo>
                    <a:pt x="7992" y="17126"/>
                  </a:lnTo>
                  <a:lnTo>
                    <a:pt x="8100" y="16878"/>
                  </a:lnTo>
                  <a:lnTo>
                    <a:pt x="8243" y="16630"/>
                  </a:lnTo>
                  <a:lnTo>
                    <a:pt x="8332" y="16500"/>
                  </a:lnTo>
                  <a:lnTo>
                    <a:pt x="8439" y="16369"/>
                  </a:lnTo>
                  <a:lnTo>
                    <a:pt x="8582" y="16278"/>
                  </a:lnTo>
                  <a:lnTo>
                    <a:pt x="8707" y="16173"/>
                  </a:lnTo>
                  <a:lnTo>
                    <a:pt x="8850" y="16095"/>
                  </a:lnTo>
                  <a:lnTo>
                    <a:pt x="9029" y="16017"/>
                  </a:lnTo>
                  <a:lnTo>
                    <a:pt x="9226" y="15952"/>
                  </a:lnTo>
                  <a:lnTo>
                    <a:pt x="9405" y="15873"/>
                  </a:lnTo>
                  <a:lnTo>
                    <a:pt x="9637" y="15847"/>
                  </a:lnTo>
                  <a:lnTo>
                    <a:pt x="9852" y="15795"/>
                  </a:lnTo>
                  <a:lnTo>
                    <a:pt x="10120" y="15769"/>
                  </a:lnTo>
                  <a:lnTo>
                    <a:pt x="10370" y="15769"/>
                  </a:lnTo>
                  <a:lnTo>
                    <a:pt x="10710" y="15769"/>
                  </a:lnTo>
                  <a:lnTo>
                    <a:pt x="10978" y="15769"/>
                  </a:lnTo>
                  <a:lnTo>
                    <a:pt x="11264" y="15795"/>
                  </a:lnTo>
                  <a:lnTo>
                    <a:pt x="11533" y="15847"/>
                  </a:lnTo>
                  <a:lnTo>
                    <a:pt x="11765" y="15900"/>
                  </a:lnTo>
                  <a:lnTo>
                    <a:pt x="12015" y="15952"/>
                  </a:lnTo>
                  <a:lnTo>
                    <a:pt x="12212" y="16017"/>
                  </a:lnTo>
                  <a:lnTo>
                    <a:pt x="12427" y="16095"/>
                  </a:lnTo>
                  <a:lnTo>
                    <a:pt x="12605" y="16173"/>
                  </a:lnTo>
                  <a:lnTo>
                    <a:pt x="12766" y="16278"/>
                  </a:lnTo>
                  <a:lnTo>
                    <a:pt x="12909" y="16369"/>
                  </a:lnTo>
                  <a:lnTo>
                    <a:pt x="13035" y="16473"/>
                  </a:lnTo>
                  <a:lnTo>
                    <a:pt x="13249" y="16695"/>
                  </a:lnTo>
                  <a:lnTo>
                    <a:pt x="13428" y="16943"/>
                  </a:lnTo>
                  <a:lnTo>
                    <a:pt x="13517" y="17204"/>
                  </a:lnTo>
                  <a:lnTo>
                    <a:pt x="13589" y="17478"/>
                  </a:lnTo>
                  <a:lnTo>
                    <a:pt x="13589" y="17752"/>
                  </a:lnTo>
                  <a:lnTo>
                    <a:pt x="13517" y="18026"/>
                  </a:lnTo>
                  <a:lnTo>
                    <a:pt x="13428" y="18273"/>
                  </a:lnTo>
                  <a:lnTo>
                    <a:pt x="13285" y="18521"/>
                  </a:lnTo>
                  <a:lnTo>
                    <a:pt x="13106" y="18756"/>
                  </a:lnTo>
                  <a:lnTo>
                    <a:pt x="12874" y="18978"/>
                  </a:lnTo>
                  <a:lnTo>
                    <a:pt x="12427" y="19356"/>
                  </a:lnTo>
                  <a:lnTo>
                    <a:pt x="12123" y="19682"/>
                  </a:lnTo>
                  <a:lnTo>
                    <a:pt x="12015" y="19800"/>
                  </a:lnTo>
                  <a:lnTo>
                    <a:pt x="11908" y="19956"/>
                  </a:lnTo>
                  <a:lnTo>
                    <a:pt x="11872" y="20073"/>
                  </a:lnTo>
                  <a:lnTo>
                    <a:pt x="11872" y="20204"/>
                  </a:lnTo>
                  <a:lnTo>
                    <a:pt x="11872" y="20334"/>
                  </a:lnTo>
                  <a:lnTo>
                    <a:pt x="11944" y="20426"/>
                  </a:lnTo>
                  <a:lnTo>
                    <a:pt x="12051" y="20530"/>
                  </a:lnTo>
                  <a:lnTo>
                    <a:pt x="12176" y="20634"/>
                  </a:lnTo>
                  <a:lnTo>
                    <a:pt x="12319" y="20726"/>
                  </a:lnTo>
                  <a:lnTo>
                    <a:pt x="12534" y="20830"/>
                  </a:lnTo>
                  <a:lnTo>
                    <a:pt x="12766" y="20934"/>
                  </a:lnTo>
                  <a:lnTo>
                    <a:pt x="13070" y="21026"/>
                  </a:lnTo>
                  <a:lnTo>
                    <a:pt x="13428" y="21130"/>
                  </a:lnTo>
                  <a:lnTo>
                    <a:pt x="13875" y="21234"/>
                  </a:lnTo>
                  <a:lnTo>
                    <a:pt x="14322" y="21326"/>
                  </a:lnTo>
                  <a:lnTo>
                    <a:pt x="14787" y="21404"/>
                  </a:lnTo>
                  <a:lnTo>
                    <a:pt x="15305" y="21482"/>
                  </a:lnTo>
                  <a:lnTo>
                    <a:pt x="15824" y="21534"/>
                  </a:lnTo>
                  <a:lnTo>
                    <a:pt x="16378" y="21586"/>
                  </a:lnTo>
                  <a:lnTo>
                    <a:pt x="16897" y="21613"/>
                  </a:lnTo>
                  <a:lnTo>
                    <a:pt x="17433" y="21613"/>
                  </a:lnTo>
                  <a:lnTo>
                    <a:pt x="17988" y="21613"/>
                  </a:lnTo>
                  <a:lnTo>
                    <a:pt x="18506" y="21586"/>
                  </a:lnTo>
                  <a:lnTo>
                    <a:pt x="18989" y="21508"/>
                  </a:lnTo>
                  <a:lnTo>
                    <a:pt x="19436" y="21430"/>
                  </a:lnTo>
                  <a:lnTo>
                    <a:pt x="19883" y="21326"/>
                  </a:lnTo>
                  <a:lnTo>
                    <a:pt x="20258" y="21208"/>
                  </a:lnTo>
                  <a:lnTo>
                    <a:pt x="20598" y="21026"/>
                  </a:lnTo>
                  <a:lnTo>
                    <a:pt x="20527" y="20726"/>
                  </a:lnTo>
                  <a:lnTo>
                    <a:pt x="20455" y="20426"/>
                  </a:lnTo>
                  <a:lnTo>
                    <a:pt x="20401" y="20100"/>
                  </a:lnTo>
                  <a:lnTo>
                    <a:pt x="20401" y="19747"/>
                  </a:lnTo>
                  <a:lnTo>
                    <a:pt x="20366" y="19030"/>
                  </a:lnTo>
                  <a:lnTo>
                    <a:pt x="20401" y="18300"/>
                  </a:lnTo>
                  <a:lnTo>
                    <a:pt x="20455" y="17595"/>
                  </a:lnTo>
                  <a:lnTo>
                    <a:pt x="20527" y="16969"/>
                  </a:lnTo>
                  <a:lnTo>
                    <a:pt x="20598" y="16447"/>
                  </a:lnTo>
                  <a:lnTo>
                    <a:pt x="20598" y="16017"/>
                  </a:lnTo>
                  <a:lnTo>
                    <a:pt x="20598" y="15873"/>
                  </a:lnTo>
                  <a:lnTo>
                    <a:pt x="20491" y="15717"/>
                  </a:lnTo>
                  <a:lnTo>
                    <a:pt x="20401" y="15573"/>
                  </a:lnTo>
                  <a:lnTo>
                    <a:pt x="20223" y="15417"/>
                  </a:lnTo>
                  <a:lnTo>
                    <a:pt x="20044" y="15300"/>
                  </a:lnTo>
                  <a:lnTo>
                    <a:pt x="19811" y="15195"/>
                  </a:lnTo>
                  <a:lnTo>
                    <a:pt x="19561" y="15091"/>
                  </a:lnTo>
                  <a:lnTo>
                    <a:pt x="19329" y="15026"/>
                  </a:lnTo>
                  <a:lnTo>
                    <a:pt x="19060" y="14973"/>
                  </a:lnTo>
                  <a:lnTo>
                    <a:pt x="18774" y="14921"/>
                  </a:lnTo>
                  <a:lnTo>
                    <a:pt x="18542" y="14921"/>
                  </a:lnTo>
                  <a:lnTo>
                    <a:pt x="18256" y="14921"/>
                  </a:lnTo>
                  <a:lnTo>
                    <a:pt x="18023" y="14973"/>
                  </a:lnTo>
                  <a:lnTo>
                    <a:pt x="17791" y="15052"/>
                  </a:lnTo>
                  <a:lnTo>
                    <a:pt x="17576" y="15143"/>
                  </a:lnTo>
                  <a:lnTo>
                    <a:pt x="17398" y="15273"/>
                  </a:lnTo>
                  <a:lnTo>
                    <a:pt x="17201" y="15391"/>
                  </a:lnTo>
                  <a:lnTo>
                    <a:pt x="16950" y="15521"/>
                  </a:lnTo>
                  <a:lnTo>
                    <a:pt x="16682" y="15600"/>
                  </a:lnTo>
                  <a:lnTo>
                    <a:pt x="16378" y="15652"/>
                  </a:lnTo>
                  <a:lnTo>
                    <a:pt x="16039" y="15678"/>
                  </a:lnTo>
                  <a:lnTo>
                    <a:pt x="15681" y="15652"/>
                  </a:lnTo>
                  <a:lnTo>
                    <a:pt x="15305" y="15626"/>
                  </a:lnTo>
                  <a:lnTo>
                    <a:pt x="14966" y="15547"/>
                  </a:lnTo>
                  <a:lnTo>
                    <a:pt x="14626" y="15443"/>
                  </a:lnTo>
                  <a:lnTo>
                    <a:pt x="14286" y="15300"/>
                  </a:lnTo>
                  <a:lnTo>
                    <a:pt x="13964" y="15143"/>
                  </a:lnTo>
                  <a:lnTo>
                    <a:pt x="13696" y="14947"/>
                  </a:lnTo>
                  <a:lnTo>
                    <a:pt x="13589" y="14817"/>
                  </a:lnTo>
                  <a:lnTo>
                    <a:pt x="13482" y="14700"/>
                  </a:lnTo>
                  <a:lnTo>
                    <a:pt x="13392" y="14569"/>
                  </a:lnTo>
                  <a:lnTo>
                    <a:pt x="13321" y="14426"/>
                  </a:lnTo>
                  <a:lnTo>
                    <a:pt x="13249" y="14269"/>
                  </a:lnTo>
                  <a:lnTo>
                    <a:pt x="13213" y="14126"/>
                  </a:lnTo>
                  <a:lnTo>
                    <a:pt x="13178" y="13943"/>
                  </a:lnTo>
                  <a:lnTo>
                    <a:pt x="13178" y="13773"/>
                  </a:lnTo>
                  <a:lnTo>
                    <a:pt x="13178" y="13565"/>
                  </a:lnTo>
                  <a:lnTo>
                    <a:pt x="13213" y="13369"/>
                  </a:lnTo>
                  <a:lnTo>
                    <a:pt x="13249" y="13173"/>
                  </a:lnTo>
                  <a:lnTo>
                    <a:pt x="13321" y="12991"/>
                  </a:lnTo>
                  <a:lnTo>
                    <a:pt x="13392" y="12847"/>
                  </a:lnTo>
                  <a:lnTo>
                    <a:pt x="13482" y="12691"/>
                  </a:lnTo>
                  <a:lnTo>
                    <a:pt x="13589" y="12547"/>
                  </a:lnTo>
                  <a:lnTo>
                    <a:pt x="13732" y="12417"/>
                  </a:lnTo>
                  <a:lnTo>
                    <a:pt x="14000" y="12195"/>
                  </a:lnTo>
                  <a:lnTo>
                    <a:pt x="14340" y="11986"/>
                  </a:lnTo>
                  <a:lnTo>
                    <a:pt x="14698" y="11843"/>
                  </a:lnTo>
                  <a:lnTo>
                    <a:pt x="15073" y="11739"/>
                  </a:lnTo>
                  <a:lnTo>
                    <a:pt x="15449" y="11660"/>
                  </a:lnTo>
                  <a:lnTo>
                    <a:pt x="15824" y="11621"/>
                  </a:lnTo>
                  <a:lnTo>
                    <a:pt x="16200" y="11621"/>
                  </a:lnTo>
                  <a:lnTo>
                    <a:pt x="16575" y="11660"/>
                  </a:lnTo>
                  <a:lnTo>
                    <a:pt x="16933" y="11713"/>
                  </a:lnTo>
                  <a:lnTo>
                    <a:pt x="17272" y="11817"/>
                  </a:lnTo>
                  <a:lnTo>
                    <a:pt x="17541" y="11947"/>
                  </a:lnTo>
                  <a:lnTo>
                    <a:pt x="17791" y="12091"/>
                  </a:lnTo>
                  <a:lnTo>
                    <a:pt x="17916" y="12195"/>
                  </a:lnTo>
                  <a:lnTo>
                    <a:pt x="18095" y="12286"/>
                  </a:lnTo>
                  <a:lnTo>
                    <a:pt x="18292" y="12391"/>
                  </a:lnTo>
                  <a:lnTo>
                    <a:pt x="18470" y="12443"/>
                  </a:lnTo>
                  <a:lnTo>
                    <a:pt x="18703" y="12521"/>
                  </a:lnTo>
                  <a:lnTo>
                    <a:pt x="18917" y="12547"/>
                  </a:lnTo>
                  <a:lnTo>
                    <a:pt x="19150" y="12573"/>
                  </a:lnTo>
                  <a:lnTo>
                    <a:pt x="19400" y="12586"/>
                  </a:lnTo>
                  <a:lnTo>
                    <a:pt x="19633" y="12586"/>
                  </a:lnTo>
                  <a:lnTo>
                    <a:pt x="19883" y="12573"/>
                  </a:lnTo>
                  <a:lnTo>
                    <a:pt x="20115" y="12521"/>
                  </a:lnTo>
                  <a:lnTo>
                    <a:pt x="20366" y="12469"/>
                  </a:lnTo>
                  <a:lnTo>
                    <a:pt x="20598" y="12417"/>
                  </a:lnTo>
                  <a:lnTo>
                    <a:pt x="20849" y="12313"/>
                  </a:lnTo>
                  <a:lnTo>
                    <a:pt x="21045" y="12221"/>
                  </a:lnTo>
                  <a:lnTo>
                    <a:pt x="21296" y="12091"/>
                  </a:lnTo>
                  <a:lnTo>
                    <a:pt x="21349" y="12013"/>
                  </a:lnTo>
                  <a:lnTo>
                    <a:pt x="21456" y="11947"/>
                  </a:lnTo>
                  <a:lnTo>
                    <a:pt x="21528" y="11843"/>
                  </a:lnTo>
                  <a:lnTo>
                    <a:pt x="21564" y="11713"/>
                  </a:lnTo>
                  <a:lnTo>
                    <a:pt x="21671" y="11465"/>
                  </a:lnTo>
                  <a:lnTo>
                    <a:pt x="21707" y="11165"/>
                  </a:lnTo>
                  <a:lnTo>
                    <a:pt x="21707" y="10813"/>
                  </a:lnTo>
                  <a:lnTo>
                    <a:pt x="21707" y="10460"/>
                  </a:lnTo>
                  <a:lnTo>
                    <a:pt x="21635" y="10082"/>
                  </a:lnTo>
                  <a:lnTo>
                    <a:pt x="21564" y="9717"/>
                  </a:lnTo>
                  <a:lnTo>
                    <a:pt x="21349" y="8908"/>
                  </a:lnTo>
                  <a:lnTo>
                    <a:pt x="21117" y="8191"/>
                  </a:lnTo>
                  <a:lnTo>
                    <a:pt x="20849" y="7539"/>
                  </a:lnTo>
                  <a:lnTo>
                    <a:pt x="20598" y="7030"/>
                  </a:lnTo>
                  <a:lnTo>
                    <a:pt x="20044" y="7108"/>
                  </a:lnTo>
                  <a:lnTo>
                    <a:pt x="19472" y="7160"/>
                  </a:lnTo>
                  <a:lnTo>
                    <a:pt x="18882" y="7213"/>
                  </a:lnTo>
                  <a:lnTo>
                    <a:pt x="18256" y="7213"/>
                  </a:lnTo>
                  <a:lnTo>
                    <a:pt x="17684" y="7213"/>
                  </a:lnTo>
                  <a:lnTo>
                    <a:pt x="17094" y="7186"/>
                  </a:lnTo>
                  <a:lnTo>
                    <a:pt x="16503" y="7160"/>
                  </a:lnTo>
                  <a:lnTo>
                    <a:pt x="16003" y="7108"/>
                  </a:lnTo>
                  <a:lnTo>
                    <a:pt x="15001" y="7004"/>
                  </a:lnTo>
                  <a:lnTo>
                    <a:pt x="14215" y="6913"/>
                  </a:lnTo>
                  <a:lnTo>
                    <a:pt x="13696" y="6834"/>
                  </a:lnTo>
                  <a:lnTo>
                    <a:pt x="13517" y="6808"/>
                  </a:lnTo>
                  <a:lnTo>
                    <a:pt x="13070" y="6652"/>
                  </a:lnTo>
                  <a:lnTo>
                    <a:pt x="12695" y="6482"/>
                  </a:lnTo>
                  <a:lnTo>
                    <a:pt x="12355" y="6313"/>
                  </a:lnTo>
                  <a:lnTo>
                    <a:pt x="12123" y="6104"/>
                  </a:lnTo>
                  <a:lnTo>
                    <a:pt x="11908" y="5882"/>
                  </a:lnTo>
                  <a:lnTo>
                    <a:pt x="11765" y="5660"/>
                  </a:lnTo>
                  <a:lnTo>
                    <a:pt x="11676" y="5426"/>
                  </a:lnTo>
                  <a:lnTo>
                    <a:pt x="11604" y="5204"/>
                  </a:lnTo>
                  <a:lnTo>
                    <a:pt x="11604" y="4956"/>
                  </a:lnTo>
                  <a:lnTo>
                    <a:pt x="11640" y="4734"/>
                  </a:lnTo>
                  <a:lnTo>
                    <a:pt x="11711" y="4500"/>
                  </a:lnTo>
                  <a:lnTo>
                    <a:pt x="11801" y="4304"/>
                  </a:lnTo>
                  <a:lnTo>
                    <a:pt x="11908" y="4108"/>
                  </a:lnTo>
                  <a:lnTo>
                    <a:pt x="12087" y="3926"/>
                  </a:lnTo>
                  <a:lnTo>
                    <a:pt x="12284" y="3756"/>
                  </a:lnTo>
                  <a:lnTo>
                    <a:pt x="12498" y="3626"/>
                  </a:lnTo>
                  <a:lnTo>
                    <a:pt x="12695" y="3482"/>
                  </a:lnTo>
                  <a:lnTo>
                    <a:pt x="12874" y="3273"/>
                  </a:lnTo>
                  <a:lnTo>
                    <a:pt x="13035" y="3052"/>
                  </a:lnTo>
                  <a:lnTo>
                    <a:pt x="13178" y="2778"/>
                  </a:lnTo>
                  <a:lnTo>
                    <a:pt x="13285" y="2504"/>
                  </a:lnTo>
                  <a:lnTo>
                    <a:pt x="13321" y="2204"/>
                  </a:lnTo>
                  <a:lnTo>
                    <a:pt x="13356" y="1904"/>
                  </a:lnTo>
                  <a:lnTo>
                    <a:pt x="13285" y="1604"/>
                  </a:lnTo>
                  <a:lnTo>
                    <a:pt x="13178" y="1304"/>
                  </a:lnTo>
                  <a:lnTo>
                    <a:pt x="13035" y="1017"/>
                  </a:lnTo>
                  <a:lnTo>
                    <a:pt x="12945" y="900"/>
                  </a:lnTo>
                  <a:lnTo>
                    <a:pt x="12802" y="769"/>
                  </a:lnTo>
                  <a:lnTo>
                    <a:pt x="12659" y="652"/>
                  </a:lnTo>
                  <a:lnTo>
                    <a:pt x="12498" y="547"/>
                  </a:lnTo>
                  <a:lnTo>
                    <a:pt x="12319" y="443"/>
                  </a:lnTo>
                  <a:lnTo>
                    <a:pt x="12123" y="352"/>
                  </a:lnTo>
                  <a:lnTo>
                    <a:pt x="11872" y="273"/>
                  </a:lnTo>
                  <a:lnTo>
                    <a:pt x="11640" y="221"/>
                  </a:lnTo>
                  <a:lnTo>
                    <a:pt x="11354" y="143"/>
                  </a:lnTo>
                  <a:lnTo>
                    <a:pt x="11086" y="117"/>
                  </a:lnTo>
                  <a:lnTo>
                    <a:pt x="10782" y="91"/>
                  </a:lnTo>
                  <a:lnTo>
                    <a:pt x="10424" y="91"/>
                  </a:lnTo>
                  <a:lnTo>
                    <a:pt x="10120" y="91"/>
                  </a:lnTo>
                  <a:lnTo>
                    <a:pt x="9816" y="117"/>
                  </a:lnTo>
                  <a:lnTo>
                    <a:pt x="9548" y="143"/>
                  </a:lnTo>
                  <a:lnTo>
                    <a:pt x="9298" y="195"/>
                  </a:lnTo>
                  <a:lnTo>
                    <a:pt x="9065" y="247"/>
                  </a:lnTo>
                  <a:lnTo>
                    <a:pt x="8815" y="300"/>
                  </a:lnTo>
                  <a:lnTo>
                    <a:pt x="8618" y="378"/>
                  </a:lnTo>
                  <a:lnTo>
                    <a:pt x="8403" y="469"/>
                  </a:lnTo>
                  <a:lnTo>
                    <a:pt x="8243" y="547"/>
                  </a:lnTo>
                  <a:lnTo>
                    <a:pt x="8064" y="652"/>
                  </a:lnTo>
                  <a:lnTo>
                    <a:pt x="7921" y="743"/>
                  </a:lnTo>
                  <a:lnTo>
                    <a:pt x="7796" y="873"/>
                  </a:lnTo>
                  <a:lnTo>
                    <a:pt x="7581" y="1095"/>
                  </a:lnTo>
                  <a:lnTo>
                    <a:pt x="7402" y="1369"/>
                  </a:lnTo>
                  <a:lnTo>
                    <a:pt x="7313" y="1630"/>
                  </a:lnTo>
                  <a:lnTo>
                    <a:pt x="7277" y="1930"/>
                  </a:lnTo>
                  <a:lnTo>
                    <a:pt x="7277" y="2204"/>
                  </a:lnTo>
                  <a:lnTo>
                    <a:pt x="7313" y="2478"/>
                  </a:lnTo>
                  <a:lnTo>
                    <a:pt x="7402" y="2752"/>
                  </a:lnTo>
                  <a:lnTo>
                    <a:pt x="7581" y="3000"/>
                  </a:lnTo>
                  <a:lnTo>
                    <a:pt x="7796" y="3221"/>
                  </a:lnTo>
                  <a:lnTo>
                    <a:pt x="8028" y="3456"/>
                  </a:lnTo>
                  <a:lnTo>
                    <a:pt x="8260" y="3652"/>
                  </a:lnTo>
                  <a:lnTo>
                    <a:pt x="8475" y="3873"/>
                  </a:lnTo>
                  <a:lnTo>
                    <a:pt x="8654" y="4108"/>
                  </a:lnTo>
                  <a:lnTo>
                    <a:pt x="8743" y="4330"/>
                  </a:lnTo>
                  <a:lnTo>
                    <a:pt x="8815" y="4578"/>
                  </a:lnTo>
                  <a:lnTo>
                    <a:pt x="8815" y="4826"/>
                  </a:lnTo>
                  <a:lnTo>
                    <a:pt x="8779" y="5073"/>
                  </a:lnTo>
                  <a:lnTo>
                    <a:pt x="8690" y="5308"/>
                  </a:lnTo>
                  <a:lnTo>
                    <a:pt x="8547" y="5556"/>
                  </a:lnTo>
                  <a:lnTo>
                    <a:pt x="8332" y="5778"/>
                  </a:lnTo>
                  <a:lnTo>
                    <a:pt x="8100" y="5986"/>
                  </a:lnTo>
                  <a:lnTo>
                    <a:pt x="7796" y="6208"/>
                  </a:lnTo>
                  <a:lnTo>
                    <a:pt x="7438" y="6378"/>
                  </a:lnTo>
                  <a:lnTo>
                    <a:pt x="7027" y="6534"/>
                  </a:lnTo>
                  <a:lnTo>
                    <a:pt x="6544" y="6678"/>
                  </a:lnTo>
                  <a:lnTo>
                    <a:pt x="6043" y="6808"/>
                  </a:lnTo>
                  <a:lnTo>
                    <a:pt x="5632" y="6808"/>
                  </a:lnTo>
                  <a:lnTo>
                    <a:pt x="5078" y="6808"/>
                  </a:lnTo>
                  <a:lnTo>
                    <a:pt x="4488" y="6808"/>
                  </a:lnTo>
                  <a:lnTo>
                    <a:pt x="3808" y="6808"/>
                  </a:lnTo>
                  <a:lnTo>
                    <a:pt x="3075" y="6808"/>
                  </a:lnTo>
                  <a:lnTo>
                    <a:pt x="2288" y="6808"/>
                  </a:lnTo>
                  <a:lnTo>
                    <a:pt x="1466" y="6808"/>
                  </a:lnTo>
                  <a:lnTo>
                    <a:pt x="607" y="6808"/>
                  </a:lnTo>
                  <a:lnTo>
                    <a:pt x="500" y="7239"/>
                  </a:lnTo>
                  <a:lnTo>
                    <a:pt x="375" y="7839"/>
                  </a:lnTo>
                  <a:lnTo>
                    <a:pt x="268" y="8491"/>
                  </a:lnTo>
                  <a:lnTo>
                    <a:pt x="160" y="9182"/>
                  </a:lnTo>
                  <a:lnTo>
                    <a:pt x="53" y="9860"/>
                  </a:lnTo>
                  <a:lnTo>
                    <a:pt x="17" y="10486"/>
                  </a:lnTo>
                  <a:lnTo>
                    <a:pt x="17" y="10969"/>
                  </a:lnTo>
                  <a:lnTo>
                    <a:pt x="17" y="11295"/>
                  </a:lnTo>
                  <a:lnTo>
                    <a:pt x="125" y="11465"/>
                  </a:lnTo>
                  <a:lnTo>
                    <a:pt x="232" y="11634"/>
                  </a:lnTo>
                  <a:lnTo>
                    <a:pt x="411" y="11765"/>
                  </a:lnTo>
                  <a:lnTo>
                    <a:pt x="607" y="11895"/>
                  </a:lnTo>
                  <a:lnTo>
                    <a:pt x="858" y="12013"/>
                  </a:lnTo>
                  <a:lnTo>
                    <a:pt x="1126" y="12091"/>
                  </a:lnTo>
                  <a:lnTo>
                    <a:pt x="1430" y="12169"/>
                  </a:lnTo>
                  <a:lnTo>
                    <a:pt x="1716" y="12221"/>
                  </a:lnTo>
                  <a:lnTo>
                    <a:pt x="2056" y="12247"/>
                  </a:lnTo>
                  <a:lnTo>
                    <a:pt x="2360" y="12260"/>
                  </a:lnTo>
                  <a:lnTo>
                    <a:pt x="2664" y="12247"/>
                  </a:lnTo>
                  <a:lnTo>
                    <a:pt x="2986" y="12221"/>
                  </a:lnTo>
                  <a:lnTo>
                    <a:pt x="3290" y="12169"/>
                  </a:lnTo>
                  <a:lnTo>
                    <a:pt x="3558" y="12065"/>
                  </a:lnTo>
                  <a:lnTo>
                    <a:pt x="3808" y="11960"/>
                  </a:lnTo>
                  <a:lnTo>
                    <a:pt x="4041" y="11843"/>
                  </a:lnTo>
                  <a:lnTo>
                    <a:pt x="4255" y="11686"/>
                  </a:lnTo>
                  <a:lnTo>
                    <a:pt x="4523" y="11595"/>
                  </a:lnTo>
                  <a:lnTo>
                    <a:pt x="4792" y="11517"/>
                  </a:lnTo>
                  <a:lnTo>
                    <a:pt x="5113" y="11491"/>
                  </a:lnTo>
                  <a:lnTo>
                    <a:pt x="5453" y="11465"/>
                  </a:lnTo>
                  <a:lnTo>
                    <a:pt x="5757" y="11491"/>
                  </a:lnTo>
                  <a:lnTo>
                    <a:pt x="6097" y="11543"/>
                  </a:lnTo>
                  <a:lnTo>
                    <a:pt x="6454" y="11634"/>
                  </a:lnTo>
                  <a:lnTo>
                    <a:pt x="6758" y="11765"/>
                  </a:lnTo>
                  <a:lnTo>
                    <a:pt x="7062" y="11921"/>
                  </a:lnTo>
                  <a:lnTo>
                    <a:pt x="7313" y="12091"/>
                  </a:lnTo>
                  <a:lnTo>
                    <a:pt x="7545" y="12313"/>
                  </a:lnTo>
                  <a:lnTo>
                    <a:pt x="7760" y="12573"/>
                  </a:lnTo>
                  <a:lnTo>
                    <a:pt x="7885" y="12847"/>
                  </a:lnTo>
                  <a:lnTo>
                    <a:pt x="7992" y="13173"/>
                  </a:lnTo>
                  <a:lnTo>
                    <a:pt x="8028" y="13500"/>
                  </a:lnTo>
                  <a:lnTo>
                    <a:pt x="7992" y="13747"/>
                  </a:lnTo>
                  <a:lnTo>
                    <a:pt x="7885" y="13969"/>
                  </a:lnTo>
                  <a:lnTo>
                    <a:pt x="7760" y="14191"/>
                  </a:lnTo>
                  <a:lnTo>
                    <a:pt x="7545" y="14373"/>
                  </a:lnTo>
                  <a:lnTo>
                    <a:pt x="7313" y="14543"/>
                  </a:lnTo>
                  <a:lnTo>
                    <a:pt x="7062" y="14700"/>
                  </a:lnTo>
                  <a:lnTo>
                    <a:pt x="6758" y="14817"/>
                  </a:lnTo>
                  <a:lnTo>
                    <a:pt x="6454" y="14921"/>
                  </a:lnTo>
                  <a:lnTo>
                    <a:pt x="6097" y="15000"/>
                  </a:lnTo>
                  <a:lnTo>
                    <a:pt x="5757" y="15052"/>
                  </a:lnTo>
                  <a:lnTo>
                    <a:pt x="5453" y="15052"/>
                  </a:lnTo>
                  <a:lnTo>
                    <a:pt x="5113" y="15026"/>
                  </a:lnTo>
                  <a:lnTo>
                    <a:pt x="4792" y="14973"/>
                  </a:lnTo>
                  <a:lnTo>
                    <a:pt x="4523" y="14869"/>
                  </a:lnTo>
                  <a:lnTo>
                    <a:pt x="4255" y="14752"/>
                  </a:lnTo>
                  <a:lnTo>
                    <a:pt x="4041" y="14569"/>
                  </a:lnTo>
                  <a:lnTo>
                    <a:pt x="3844" y="14400"/>
                  </a:lnTo>
                  <a:lnTo>
                    <a:pt x="3594" y="14269"/>
                  </a:lnTo>
                  <a:lnTo>
                    <a:pt x="3361" y="14165"/>
                  </a:lnTo>
                  <a:lnTo>
                    <a:pt x="3111" y="14100"/>
                  </a:lnTo>
                  <a:lnTo>
                    <a:pt x="2843" y="14073"/>
                  </a:lnTo>
                  <a:lnTo>
                    <a:pt x="2574" y="14073"/>
                  </a:lnTo>
                  <a:lnTo>
                    <a:pt x="2288" y="14100"/>
                  </a:lnTo>
                  <a:lnTo>
                    <a:pt x="2020" y="14139"/>
                  </a:lnTo>
                  <a:lnTo>
                    <a:pt x="1734" y="14243"/>
                  </a:lnTo>
                  <a:lnTo>
                    <a:pt x="1466" y="14347"/>
                  </a:lnTo>
                  <a:lnTo>
                    <a:pt x="1233" y="14465"/>
                  </a:lnTo>
                  <a:lnTo>
                    <a:pt x="983" y="14621"/>
                  </a:lnTo>
                  <a:lnTo>
                    <a:pt x="786" y="14765"/>
                  </a:lnTo>
                  <a:lnTo>
                    <a:pt x="572" y="14947"/>
                  </a:lnTo>
                  <a:lnTo>
                    <a:pt x="411" y="15143"/>
                  </a:lnTo>
                  <a:lnTo>
                    <a:pt x="303" y="15378"/>
                  </a:lnTo>
                  <a:lnTo>
                    <a:pt x="196" y="15600"/>
                  </a:lnTo>
                  <a:lnTo>
                    <a:pt x="160" y="15873"/>
                  </a:lnTo>
                  <a:lnTo>
                    <a:pt x="196" y="16200"/>
                  </a:lnTo>
                  <a:lnTo>
                    <a:pt x="232" y="16526"/>
                  </a:lnTo>
                  <a:lnTo>
                    <a:pt x="411" y="17295"/>
                  </a:lnTo>
                  <a:lnTo>
                    <a:pt x="607" y="18104"/>
                  </a:lnTo>
                  <a:lnTo>
                    <a:pt x="715" y="18508"/>
                  </a:lnTo>
                  <a:lnTo>
                    <a:pt x="822" y="18926"/>
                  </a:lnTo>
                  <a:lnTo>
                    <a:pt x="876" y="19330"/>
                  </a:lnTo>
                  <a:lnTo>
                    <a:pt x="911" y="19734"/>
                  </a:lnTo>
                  <a:lnTo>
                    <a:pt x="911" y="20073"/>
                  </a:lnTo>
                  <a:lnTo>
                    <a:pt x="876" y="20426"/>
                  </a:lnTo>
                  <a:lnTo>
                    <a:pt x="858" y="20608"/>
                  </a:lnTo>
                  <a:lnTo>
                    <a:pt x="786" y="20752"/>
                  </a:lnTo>
                  <a:lnTo>
                    <a:pt x="715" y="20908"/>
                  </a:lnTo>
                  <a:lnTo>
                    <a:pt x="607" y="21026"/>
                  </a:lnTo>
                  <a:lnTo>
                    <a:pt x="1394" y="20934"/>
                  </a:lnTo>
                  <a:lnTo>
                    <a:pt x="2217" y="20804"/>
                  </a:lnTo>
                  <a:lnTo>
                    <a:pt x="3039" y="20726"/>
                  </a:lnTo>
                  <a:lnTo>
                    <a:pt x="3844" y="20660"/>
                  </a:lnTo>
                  <a:lnTo>
                    <a:pt x="4595" y="20634"/>
                  </a:lnTo>
                  <a:lnTo>
                    <a:pt x="5310" y="20634"/>
                  </a:lnTo>
                  <a:lnTo>
                    <a:pt x="5650" y="20660"/>
                  </a:lnTo>
                  <a:lnTo>
                    <a:pt x="6007" y="20700"/>
                  </a:lnTo>
                  <a:lnTo>
                    <a:pt x="6276" y="20752"/>
                  </a:lnTo>
                  <a:lnTo>
                    <a:pt x="6580" y="20830"/>
                  </a:lnTo>
                  <a:close/>
                </a:path>
              </a:pathLst>
            </a:custGeom>
            <a:gradFill rotWithShape="1">
              <a:gsLst>
                <a:gs pos="0">
                  <a:srgbClr val="8B8BE8"/>
                </a:gs>
                <a:gs pos="100000">
                  <a:srgbClr val="9999FF">
                    <a:alpha val="20000"/>
                  </a:srgbClr>
                </a:gs>
              </a:gsLst>
              <a:lin ang="0" scaled="1"/>
            </a:gradFill>
            <a:ln w="9525">
              <a:round/>
              <a:headEnd/>
              <a:tailEnd/>
            </a:ln>
            <a:scene3d>
              <a:camera prst="legacyPerspectiveFront">
                <a:rot lat="0" lon="300000" rev="0"/>
              </a:camera>
              <a:lightRig rig="legacyFlat4" dir="b"/>
            </a:scene3d>
            <a:sp3d extrusionH="227000" prstMaterial="legacyMatte">
              <a:bevelT w="13500" h="13500" prst="angle"/>
              <a:bevelB w="13500" h="13500" prst="angle"/>
              <a:extrusionClr>
                <a:srgbClr val="9999FF"/>
              </a:extrusionClr>
            </a:sp3d>
          </p:spPr>
          <p:txBody>
            <a:bodyPr anchor="ctr" anchorCtr="1">
              <a:flatTx/>
            </a:bodyPr>
            <a:lstStyle/>
            <a:p>
              <a:endParaRPr lang="en-US" dirty="0"/>
            </a:p>
          </p:txBody>
        </p:sp>
        <p:sp>
          <p:nvSpPr>
            <p:cNvPr id="25" name="TextBox 20"/>
            <p:cNvSpPr txBox="1">
              <a:spLocks noChangeArrowheads="1"/>
            </p:cNvSpPr>
            <p:nvPr/>
          </p:nvSpPr>
          <p:spPr bwMode="auto">
            <a:xfrm>
              <a:off x="3071803" y="2500306"/>
              <a:ext cx="2286016" cy="338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05000"/>
                </a:lnSpc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buChar char="–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FontTx/>
                <a:buNone/>
              </a:pPr>
              <a:endParaRPr lang="bg-BG" altLang="en-US" sz="1600" dirty="0">
                <a:latin typeface="Arial MT"/>
              </a:endParaRPr>
            </a:p>
          </p:txBody>
        </p:sp>
        <p:sp>
          <p:nvSpPr>
            <p:cNvPr id="26" name="TextBox 21"/>
            <p:cNvSpPr txBox="1">
              <a:spLocks noChangeArrowheads="1"/>
            </p:cNvSpPr>
            <p:nvPr/>
          </p:nvSpPr>
          <p:spPr bwMode="auto">
            <a:xfrm>
              <a:off x="1785925" y="1915588"/>
              <a:ext cx="1428750" cy="584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05000"/>
                </a:lnSpc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buChar char="–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FontTx/>
                <a:buNone/>
              </a:pPr>
              <a:r>
                <a:rPr lang="en-US" altLang="en-US" sz="1600" dirty="0" smtClean="0">
                  <a:latin typeface="Arial MT"/>
                </a:rPr>
                <a:t>Selection &amp; Recruitment</a:t>
              </a:r>
              <a:endParaRPr lang="bg-BG" altLang="en-US" sz="1600" dirty="0">
                <a:latin typeface="Arial MT"/>
              </a:endParaRPr>
            </a:p>
          </p:txBody>
        </p:sp>
        <p:sp>
          <p:nvSpPr>
            <p:cNvPr id="27" name="TextBox 22"/>
            <p:cNvSpPr txBox="1">
              <a:spLocks noChangeArrowheads="1"/>
            </p:cNvSpPr>
            <p:nvPr/>
          </p:nvSpPr>
          <p:spPr bwMode="auto">
            <a:xfrm>
              <a:off x="1714480" y="4000504"/>
              <a:ext cx="1428750" cy="584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05000"/>
                </a:lnSpc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buChar char="–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FontTx/>
                <a:buNone/>
              </a:pPr>
              <a:r>
                <a:rPr lang="en-US" altLang="en-US" sz="1600" dirty="0" smtClean="0">
                  <a:latin typeface="Arial MT"/>
                </a:rPr>
                <a:t>Performance Appraisal</a:t>
              </a:r>
              <a:endParaRPr lang="bg-BG" altLang="en-US" sz="1600" i="1" dirty="0">
                <a:latin typeface="Arial MT"/>
              </a:endParaRPr>
            </a:p>
          </p:txBody>
        </p:sp>
        <p:sp>
          <p:nvSpPr>
            <p:cNvPr id="28" name="TextBox 23"/>
            <p:cNvSpPr txBox="1">
              <a:spLocks noChangeArrowheads="1"/>
            </p:cNvSpPr>
            <p:nvPr/>
          </p:nvSpPr>
          <p:spPr bwMode="auto">
            <a:xfrm>
              <a:off x="3214679" y="3940192"/>
              <a:ext cx="2000264" cy="584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05000"/>
                </a:lnSpc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buChar char="–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FontTx/>
                <a:buNone/>
              </a:pPr>
              <a:r>
                <a:rPr lang="en-US" altLang="en-US" sz="1600" dirty="0" smtClean="0">
                  <a:latin typeface="Arial MT"/>
                </a:rPr>
                <a:t>Career Development</a:t>
              </a:r>
              <a:endParaRPr lang="bg-BG" altLang="en-US" sz="1600" dirty="0">
                <a:latin typeface="Arial MT"/>
              </a:endParaRPr>
            </a:p>
          </p:txBody>
        </p:sp>
        <p:sp>
          <p:nvSpPr>
            <p:cNvPr id="29" name="TextBox 24"/>
            <p:cNvSpPr txBox="1">
              <a:spLocks noChangeArrowheads="1"/>
            </p:cNvSpPr>
            <p:nvPr/>
          </p:nvSpPr>
          <p:spPr bwMode="auto">
            <a:xfrm>
              <a:off x="3332608" y="2370683"/>
              <a:ext cx="1857388" cy="1569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05000"/>
                </a:lnSpc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buChar char="–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buFontTx/>
                <a:buNone/>
              </a:pPr>
              <a:endParaRPr lang="bg-BG" altLang="en-US" sz="1600" dirty="0">
                <a:latin typeface="Arial MT"/>
              </a:endParaRPr>
            </a:p>
            <a:p>
              <a:pPr algn="ctr">
                <a:lnSpc>
                  <a:spcPct val="100000"/>
                </a:lnSpc>
                <a:buFontTx/>
                <a:buNone/>
              </a:pPr>
              <a:r>
                <a:rPr lang="en-US" altLang="en-US" sz="1600" dirty="0" smtClean="0">
                  <a:latin typeface="Arial MT"/>
                </a:rPr>
                <a:t>Training</a:t>
              </a:r>
              <a:endParaRPr lang="bg-BG" altLang="en-US" sz="1600" dirty="0">
                <a:latin typeface="Arial MT"/>
              </a:endParaRPr>
            </a:p>
            <a:p>
              <a:pPr algn="ctr">
                <a:lnSpc>
                  <a:spcPct val="100000"/>
                </a:lnSpc>
                <a:buFontTx/>
                <a:buNone/>
              </a:pPr>
              <a:endParaRPr lang="bg-BG" altLang="en-US" sz="1600" dirty="0">
                <a:latin typeface="Arial MT"/>
              </a:endParaRPr>
            </a:p>
            <a:p>
              <a:pPr algn="ctr">
                <a:lnSpc>
                  <a:spcPct val="100000"/>
                </a:lnSpc>
                <a:buFontTx/>
                <a:buNone/>
              </a:pPr>
              <a:endParaRPr lang="bg-BG" altLang="en-US" sz="1600" dirty="0">
                <a:latin typeface="Arial MT"/>
              </a:endParaRPr>
            </a:p>
            <a:p>
              <a:pPr algn="ctr">
                <a:lnSpc>
                  <a:spcPct val="100000"/>
                </a:lnSpc>
                <a:buFontTx/>
                <a:buNone/>
              </a:pPr>
              <a:endParaRPr lang="bg-BG" altLang="en-US" sz="1600" dirty="0">
                <a:latin typeface="Arial MT"/>
              </a:endParaRPr>
            </a:p>
            <a:p>
              <a:pPr algn="ctr">
                <a:lnSpc>
                  <a:spcPct val="100000"/>
                </a:lnSpc>
                <a:buFontTx/>
                <a:buNone/>
              </a:pPr>
              <a:r>
                <a:rPr lang="bg-BG" altLang="en-US" sz="1600" dirty="0">
                  <a:latin typeface="Arial MT"/>
                </a:rPr>
                <a:t> </a:t>
              </a:r>
            </a:p>
          </p:txBody>
        </p:sp>
        <p:sp>
          <p:nvSpPr>
            <p:cNvPr id="30" name="TextBox 20"/>
            <p:cNvSpPr txBox="1">
              <a:spLocks noChangeArrowheads="1"/>
            </p:cNvSpPr>
            <p:nvPr/>
          </p:nvSpPr>
          <p:spPr bwMode="auto">
            <a:xfrm>
              <a:off x="5128991" y="1915588"/>
              <a:ext cx="1857388" cy="584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05000"/>
                </a:lnSpc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buChar char="–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buFontTx/>
                <a:buNone/>
              </a:pPr>
              <a:r>
                <a:rPr lang="en-US" altLang="en-US" sz="1600" dirty="0" smtClean="0">
                  <a:latin typeface="Arial MT"/>
                </a:rPr>
                <a:t>Remuneration &amp; Benefits</a:t>
              </a:r>
              <a:endParaRPr lang="bg-BG" altLang="en-US" sz="1600" dirty="0">
                <a:latin typeface="Arial MT"/>
              </a:endParaRPr>
            </a:p>
          </p:txBody>
        </p:sp>
        <p:sp>
          <p:nvSpPr>
            <p:cNvPr id="31" name="TextBox 24"/>
            <p:cNvSpPr txBox="1">
              <a:spLocks noChangeArrowheads="1"/>
            </p:cNvSpPr>
            <p:nvPr/>
          </p:nvSpPr>
          <p:spPr bwMode="auto">
            <a:xfrm>
              <a:off x="5128990" y="3940192"/>
              <a:ext cx="1857388" cy="1569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105000"/>
                </a:lnSpc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lnSpc>
                  <a:spcPct val="105000"/>
                </a:lnSpc>
                <a:buChar char="•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lnSpc>
                  <a:spcPct val="105000"/>
                </a:lnSpc>
                <a:buChar char="–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lnSpc>
                  <a:spcPct val="105000"/>
                </a:lnSpc>
                <a:buChar char="•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lnSpc>
                  <a:spcPct val="105000"/>
                </a:lnSpc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05000"/>
                </a:lnSpc>
                <a:spcBef>
                  <a:spcPct val="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lnSpc>
                  <a:spcPct val="100000"/>
                </a:lnSpc>
                <a:buFontTx/>
                <a:buNone/>
              </a:pPr>
              <a:endParaRPr lang="bg-BG" altLang="en-US" sz="1600" dirty="0">
                <a:latin typeface="Arial MT"/>
              </a:endParaRPr>
            </a:p>
            <a:p>
              <a:pPr algn="ctr">
                <a:lnSpc>
                  <a:spcPct val="100000"/>
                </a:lnSpc>
                <a:buFontTx/>
                <a:buNone/>
              </a:pPr>
              <a:r>
                <a:rPr lang="en-US" altLang="en-US" sz="1600" dirty="0" smtClean="0">
                  <a:latin typeface="Arial MT"/>
                </a:rPr>
                <a:t>Exit</a:t>
              </a:r>
              <a:endParaRPr lang="bg-BG" altLang="en-US" sz="1600" dirty="0">
                <a:latin typeface="Arial MT"/>
              </a:endParaRPr>
            </a:p>
            <a:p>
              <a:pPr algn="ctr">
                <a:lnSpc>
                  <a:spcPct val="100000"/>
                </a:lnSpc>
                <a:buFontTx/>
                <a:buNone/>
              </a:pPr>
              <a:endParaRPr lang="bg-BG" altLang="en-US" sz="1600" dirty="0">
                <a:latin typeface="Arial MT"/>
              </a:endParaRPr>
            </a:p>
            <a:p>
              <a:pPr algn="ctr">
                <a:lnSpc>
                  <a:spcPct val="100000"/>
                </a:lnSpc>
                <a:buFontTx/>
                <a:buNone/>
              </a:pPr>
              <a:endParaRPr lang="bg-BG" altLang="en-US" sz="1600" dirty="0">
                <a:latin typeface="Arial MT"/>
              </a:endParaRPr>
            </a:p>
            <a:p>
              <a:pPr algn="ctr">
                <a:lnSpc>
                  <a:spcPct val="100000"/>
                </a:lnSpc>
                <a:buFontTx/>
                <a:buNone/>
              </a:pPr>
              <a:endParaRPr lang="bg-BG" altLang="en-US" sz="1600" dirty="0">
                <a:latin typeface="Arial MT"/>
              </a:endParaRPr>
            </a:p>
            <a:p>
              <a:pPr algn="ctr">
                <a:lnSpc>
                  <a:spcPct val="100000"/>
                </a:lnSpc>
                <a:buFontTx/>
                <a:buNone/>
              </a:pPr>
              <a:r>
                <a:rPr lang="bg-BG" altLang="en-US" sz="1600" dirty="0">
                  <a:latin typeface="Arial MT"/>
                </a:rPr>
                <a:t> </a:t>
              </a:r>
            </a:p>
          </p:txBody>
        </p:sp>
      </p:grpSp>
      <p:sp>
        <p:nvSpPr>
          <p:cNvPr id="32" name="Текстово поле 31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32129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03937" cy="864096"/>
          </a:xfrm>
        </p:spPr>
        <p:txBody>
          <a:bodyPr/>
          <a:lstStyle/>
          <a:p>
            <a:pPr algn="ctr"/>
            <a:r>
              <a:rPr lang="de-DE" dirty="0" smtClean="0"/>
              <a:t>Talent Management</a:t>
            </a:r>
            <a:br>
              <a:rPr lang="de-DE" dirty="0" smtClean="0"/>
            </a:br>
            <a:r>
              <a:rPr lang="de-DE" dirty="0" smtClean="0">
                <a:solidFill>
                  <a:srgbClr val="FF0000"/>
                </a:solidFill>
              </a:rPr>
              <a:t>Performance Appraisal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3" name="Rectangle 2"/>
          <p:cNvSpPr/>
          <p:nvPr/>
        </p:nvSpPr>
        <p:spPr>
          <a:xfrm>
            <a:off x="467544" y="1489111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 smtClean="0">
                <a:solidFill>
                  <a:srgbClr val="002060"/>
                </a:solidFill>
                <a:cs typeface="Tahoma" pitchFamily="34" charset="0"/>
              </a:rPr>
              <a:t>1/ </a:t>
            </a:r>
            <a:r>
              <a:rPr lang="en-US" altLang="en-US" dirty="0" smtClean="0">
                <a:solidFill>
                  <a:srgbClr val="FF0000"/>
                </a:solidFill>
                <a:cs typeface="Tahoma" pitchFamily="34" charset="0"/>
              </a:rPr>
              <a:t>FIND OUT </a:t>
            </a:r>
            <a:r>
              <a:rPr lang="en-US" altLang="en-US" dirty="0" smtClean="0">
                <a:solidFill>
                  <a:srgbClr val="002060"/>
                </a:solidFill>
                <a:cs typeface="Tahoma" pitchFamily="34" charset="0"/>
              </a:rPr>
              <a:t>if the right persons are at the right places</a:t>
            </a:r>
          </a:p>
          <a:p>
            <a:endParaRPr lang="en-US" altLang="en-US" dirty="0">
              <a:solidFill>
                <a:srgbClr val="002060"/>
              </a:solidFill>
              <a:cs typeface="Tahoma" pitchFamily="34" charset="0"/>
            </a:endParaRPr>
          </a:p>
          <a:p>
            <a:r>
              <a:rPr lang="en-US" altLang="en-US" dirty="0" smtClean="0">
                <a:solidFill>
                  <a:srgbClr val="002060"/>
                </a:solidFill>
                <a:cs typeface="Tahoma" pitchFamily="34" charset="0"/>
              </a:rPr>
              <a:t>2/ </a:t>
            </a:r>
            <a:r>
              <a:rPr lang="en-US" altLang="en-US" dirty="0" smtClean="0">
                <a:solidFill>
                  <a:srgbClr val="FF0000"/>
                </a:solidFill>
                <a:cs typeface="Tahoma" pitchFamily="34" charset="0"/>
              </a:rPr>
              <a:t>DISCOVER</a:t>
            </a:r>
            <a:r>
              <a:rPr lang="en-US" altLang="en-US" dirty="0" smtClean="0">
                <a:cs typeface="Tahoma" pitchFamily="34" charset="0"/>
              </a:rPr>
              <a:t> </a:t>
            </a:r>
            <a:r>
              <a:rPr lang="en-US" altLang="en-US" dirty="0" smtClean="0">
                <a:solidFill>
                  <a:srgbClr val="002060"/>
                </a:solidFill>
                <a:cs typeface="Tahoma" pitchFamily="34" charset="0"/>
              </a:rPr>
              <a:t>the talents in the company</a:t>
            </a:r>
          </a:p>
          <a:p>
            <a:endParaRPr lang="en-US" altLang="en-US" dirty="0">
              <a:cs typeface="Tahoma" pitchFamily="34" charset="0"/>
            </a:endParaRPr>
          </a:p>
          <a:p>
            <a:r>
              <a:rPr lang="en-US" altLang="en-US" dirty="0">
                <a:solidFill>
                  <a:srgbClr val="002060"/>
                </a:solidFill>
                <a:cs typeface="Tahoma" pitchFamily="34" charset="0"/>
              </a:rPr>
              <a:t>3</a:t>
            </a:r>
            <a:r>
              <a:rPr lang="en-US" altLang="en-US" dirty="0" smtClean="0">
                <a:solidFill>
                  <a:srgbClr val="002060"/>
                </a:solidFill>
                <a:cs typeface="Tahoma" pitchFamily="34" charset="0"/>
              </a:rPr>
              <a:t>/ </a:t>
            </a:r>
            <a:r>
              <a:rPr lang="en-US" altLang="en-US" dirty="0" smtClean="0">
                <a:solidFill>
                  <a:srgbClr val="FF0000"/>
                </a:solidFill>
                <a:cs typeface="Tahoma" pitchFamily="34" charset="0"/>
              </a:rPr>
              <a:t>POINT OUT </a:t>
            </a:r>
            <a:r>
              <a:rPr lang="en-US" altLang="en-US" dirty="0" smtClean="0">
                <a:solidFill>
                  <a:srgbClr val="002060"/>
                </a:solidFill>
                <a:cs typeface="Tahoma" pitchFamily="34" charset="0"/>
              </a:rPr>
              <a:t>insufficient </a:t>
            </a:r>
            <a:r>
              <a:rPr lang="en-US" altLang="en-US" dirty="0">
                <a:solidFill>
                  <a:srgbClr val="002060"/>
                </a:solidFill>
                <a:cs typeface="Tahoma" pitchFamily="34" charset="0"/>
              </a:rPr>
              <a:t>competencies at company level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>
              <a:cs typeface="Tahoma" pitchFamily="34" charset="0"/>
            </a:endParaRPr>
          </a:p>
          <a:p>
            <a:r>
              <a:rPr lang="en-US" altLang="en-US" dirty="0">
                <a:solidFill>
                  <a:srgbClr val="002060"/>
                </a:solidFill>
                <a:cs typeface="Tahoma" pitchFamily="34" charset="0"/>
              </a:rPr>
              <a:t>4</a:t>
            </a:r>
            <a:r>
              <a:rPr lang="en-US" altLang="en-US" dirty="0" smtClean="0">
                <a:solidFill>
                  <a:srgbClr val="002060"/>
                </a:solidFill>
                <a:cs typeface="Tahoma" pitchFamily="34" charset="0"/>
              </a:rPr>
              <a:t>/</a:t>
            </a:r>
            <a:r>
              <a:rPr lang="en-US" altLang="en-US" dirty="0" smtClean="0">
                <a:cs typeface="Tahoma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DETERMINE</a:t>
            </a: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competencies to be </a:t>
            </a:r>
            <a:r>
              <a:rPr lang="en-US" dirty="0" smtClean="0">
                <a:solidFill>
                  <a:srgbClr val="002060"/>
                </a:solidFill>
              </a:rPr>
              <a:t>trained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&amp;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altLang="en-US" dirty="0" smtClean="0">
                <a:solidFill>
                  <a:srgbClr val="002060"/>
                </a:solidFill>
                <a:cs typeface="Tahoma" pitchFamily="34" charset="0"/>
              </a:rPr>
              <a:t>5/ </a:t>
            </a:r>
            <a:r>
              <a:rPr lang="en-US" altLang="en-US" dirty="0" smtClean="0">
                <a:solidFill>
                  <a:srgbClr val="FF0000"/>
                </a:solidFill>
                <a:cs typeface="Tahoma" pitchFamily="34" charset="0"/>
              </a:rPr>
              <a:t>HELP</a:t>
            </a:r>
            <a:r>
              <a:rPr lang="en-US" altLang="en-US" dirty="0" smtClean="0">
                <a:cs typeface="Tahoma" pitchFamily="34" charset="0"/>
              </a:rPr>
              <a:t> </a:t>
            </a:r>
            <a:r>
              <a:rPr lang="en-US" altLang="en-US" dirty="0">
                <a:solidFill>
                  <a:srgbClr val="002060"/>
                </a:solidFill>
                <a:cs typeface="Tahoma" pitchFamily="34" charset="0"/>
              </a:rPr>
              <a:t>the employees find out their gaps of competencies</a:t>
            </a:r>
          </a:p>
          <a:p>
            <a:endParaRPr lang="en-US" altLang="en-US" dirty="0" smtClean="0">
              <a:solidFill>
                <a:srgbClr val="002060"/>
              </a:solidFill>
              <a:cs typeface="Tahoma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>
                <a:solidFill>
                  <a:srgbClr val="002060"/>
                </a:solidFill>
              </a:rPr>
              <a:t>6</a:t>
            </a:r>
            <a:r>
              <a:rPr lang="en-US" dirty="0" smtClean="0">
                <a:solidFill>
                  <a:srgbClr val="002060"/>
                </a:solidFill>
              </a:rPr>
              <a:t>/</a:t>
            </a:r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</a:rPr>
              <a:t>DELIVER </a:t>
            </a:r>
            <a:r>
              <a:rPr lang="en-US" dirty="0">
                <a:solidFill>
                  <a:srgbClr val="002060"/>
                </a:solidFill>
              </a:rPr>
              <a:t>feedback to employees &amp; obtain their views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/>
          </a:p>
          <a:p>
            <a:pPr marL="265176" indent="-265176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>
                <a:solidFill>
                  <a:srgbClr val="002060"/>
                </a:solidFill>
              </a:rPr>
              <a:t>7</a:t>
            </a:r>
            <a:r>
              <a:rPr lang="en-US" dirty="0" smtClean="0">
                <a:solidFill>
                  <a:srgbClr val="002060"/>
                </a:solidFill>
              </a:rPr>
              <a:t>/ </a:t>
            </a:r>
            <a:r>
              <a:rPr lang="en-US" dirty="0" smtClean="0">
                <a:solidFill>
                  <a:srgbClr val="FF0000"/>
                </a:solidFill>
              </a:rPr>
              <a:t>IMPROVE</a:t>
            </a:r>
            <a:r>
              <a:rPr lang="en-US" dirty="0" smtClean="0">
                <a:solidFill>
                  <a:srgbClr val="002060"/>
                </a:solidFill>
              </a:rPr>
              <a:t> the communication between manager and subordinate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bg-BG" dirty="0">
              <a:solidFill>
                <a:srgbClr val="002060"/>
              </a:solidFill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bg-BG" dirty="0">
                <a:solidFill>
                  <a:srgbClr val="002060"/>
                </a:solidFill>
                <a:cs typeface="Tahoma" pitchFamily="34" charset="0"/>
              </a:rPr>
              <a:t>8</a:t>
            </a:r>
            <a:r>
              <a:rPr lang="en-US" dirty="0" smtClean="0">
                <a:solidFill>
                  <a:srgbClr val="002060"/>
                </a:solidFill>
                <a:cs typeface="Tahoma" pitchFamily="34" charset="0"/>
              </a:rPr>
              <a:t>/ </a:t>
            </a:r>
            <a:r>
              <a:rPr lang="en-US" dirty="0">
                <a:solidFill>
                  <a:srgbClr val="FF0000"/>
                </a:solidFill>
                <a:cs typeface="Tahoma" pitchFamily="34" charset="0"/>
              </a:rPr>
              <a:t>PROVIDE</a:t>
            </a:r>
            <a:r>
              <a:rPr lang="en-US" dirty="0">
                <a:cs typeface="Tahoma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cs typeface="Tahoma" pitchFamily="34" charset="0"/>
              </a:rPr>
              <a:t>means to determine </a:t>
            </a:r>
            <a:r>
              <a:rPr lang="en-US" dirty="0" smtClean="0">
                <a:solidFill>
                  <a:srgbClr val="002060"/>
                </a:solidFill>
                <a:cs typeface="Tahoma" pitchFamily="34" charset="0"/>
              </a:rPr>
              <a:t>fair</a:t>
            </a:r>
            <a:r>
              <a:rPr lang="bg-BG" dirty="0" smtClean="0">
                <a:solidFill>
                  <a:srgbClr val="002060"/>
                </a:solidFill>
                <a:cs typeface="Tahoma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cs typeface="Tahoma" pitchFamily="34" charset="0"/>
              </a:rPr>
              <a:t>bonus&amp; increments 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 dirty="0">
              <a:solidFill>
                <a:srgbClr val="002060"/>
              </a:solidFill>
              <a:cs typeface="Tahoma" pitchFamily="34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91614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2" descr="RIMG020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1353" y="4286256"/>
            <a:ext cx="2894404" cy="202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03937" cy="864096"/>
          </a:xfrm>
        </p:spPr>
        <p:txBody>
          <a:bodyPr/>
          <a:lstStyle/>
          <a:p>
            <a:pPr algn="ctr"/>
            <a:r>
              <a:rPr lang="de-DE" dirty="0" smtClean="0"/>
              <a:t>Talent Management</a:t>
            </a:r>
            <a:br>
              <a:rPr lang="de-DE" dirty="0" smtClean="0"/>
            </a:br>
            <a:r>
              <a:rPr lang="de-DE" dirty="0" smtClean="0">
                <a:solidFill>
                  <a:srgbClr val="FF0000"/>
                </a:solidFill>
              </a:rPr>
              <a:t>Career Development </a:t>
            </a:r>
            <a:r>
              <a:rPr lang="de-DE" dirty="0" smtClean="0">
                <a:solidFill>
                  <a:srgbClr val="FF0000"/>
                </a:solidFill>
              </a:rPr>
              <a:t>Programs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85786" y="2143116"/>
            <a:ext cx="1620837" cy="103725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endParaRPr lang="de-DE" altLang="en-US" sz="1600" b="1" dirty="0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3714744" y="2143116"/>
            <a:ext cx="1605334" cy="1080120"/>
          </a:xfrm>
          <a:prstGeom prst="rect">
            <a:avLst/>
          </a:prstGeom>
          <a:solidFill>
            <a:srgbClr val="99CCFF">
              <a:alpha val="49804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endParaRPr lang="de-DE" altLang="en-US" sz="1600" b="1" dirty="0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6500826" y="2143116"/>
            <a:ext cx="1514300" cy="1035671"/>
          </a:xfrm>
          <a:prstGeom prst="rect">
            <a:avLst/>
          </a:prstGeom>
          <a:solidFill>
            <a:srgbClr val="002060">
              <a:alpha val="50000"/>
            </a:srgb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endParaRPr lang="de-DE" altLang="en-US" sz="1600" b="1" dirty="0" smtClean="0"/>
          </a:p>
          <a:p>
            <a:pPr algn="ctr"/>
            <a:endParaRPr lang="de-DE" altLang="en-US" sz="1400" b="1" dirty="0"/>
          </a:p>
        </p:txBody>
      </p:sp>
      <p:sp>
        <p:nvSpPr>
          <p:cNvPr id="13" name="AutoShape 14"/>
          <p:cNvSpPr>
            <a:spLocks noChangeArrowheads="1"/>
          </p:cNvSpPr>
          <p:nvPr/>
        </p:nvSpPr>
        <p:spPr bwMode="auto">
          <a:xfrm rot="10800000">
            <a:off x="571472" y="3143248"/>
            <a:ext cx="2057400" cy="423863"/>
          </a:xfrm>
          <a:prstGeom prst="triangle">
            <a:avLst>
              <a:gd name="adj" fmla="val 50000"/>
            </a:avLst>
          </a:prstGeom>
          <a:solidFill>
            <a:schemeClr val="bg2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 rot="10800000">
            <a:off x="3500430" y="3214686"/>
            <a:ext cx="2057400" cy="376237"/>
          </a:xfrm>
          <a:prstGeom prst="triangle">
            <a:avLst>
              <a:gd name="adj" fmla="val 50000"/>
            </a:avLst>
          </a:prstGeom>
          <a:solidFill>
            <a:srgbClr val="99C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 type="none" w="med" len="lg"/>
                <a:tailEnd type="none" w="med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5" name="AutoShape 16"/>
          <p:cNvSpPr>
            <a:spLocks noChangeArrowheads="1"/>
          </p:cNvSpPr>
          <p:nvPr/>
        </p:nvSpPr>
        <p:spPr bwMode="auto">
          <a:xfrm rot="10800000">
            <a:off x="6215074" y="3143248"/>
            <a:ext cx="2057400" cy="423862"/>
          </a:xfrm>
          <a:prstGeom prst="triangle">
            <a:avLst>
              <a:gd name="adj" fmla="val 50000"/>
            </a:avLst>
          </a:prstGeom>
          <a:solidFill>
            <a:srgbClr val="00009B">
              <a:alpha val="50000"/>
            </a:srgb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14678" y="1428736"/>
            <a:ext cx="2521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Employees for management roles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7158" y="1428736"/>
            <a:ext cx="25206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Young employees with high potential</a:t>
            </a:r>
          </a:p>
          <a:p>
            <a:endParaRPr lang="en-US" sz="1600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215074" y="3643313"/>
            <a:ext cx="2306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9B"/>
                </a:solidFill>
              </a:rPr>
              <a:t>Mentoring &amp; Coaching skills</a:t>
            </a:r>
            <a:endParaRPr lang="en-US" sz="1600" dirty="0">
              <a:solidFill>
                <a:srgbClr val="00009B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720" y="3643314"/>
            <a:ext cx="26014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rgbClr val="00009B"/>
                </a:solidFill>
              </a:rPr>
              <a:t>Professional </a:t>
            </a:r>
            <a:r>
              <a:rPr lang="en-US" sz="1600" dirty="0" smtClean="0">
                <a:solidFill>
                  <a:srgbClr val="00009B"/>
                </a:solidFill>
              </a:rPr>
              <a:t>&amp; Personal </a:t>
            </a:r>
            <a:r>
              <a:rPr lang="en-US" sz="1600" dirty="0">
                <a:solidFill>
                  <a:srgbClr val="00009B"/>
                </a:solidFill>
              </a:rPr>
              <a:t>skills</a:t>
            </a:r>
          </a:p>
        </p:txBody>
      </p:sp>
      <p:sp>
        <p:nvSpPr>
          <p:cNvPr id="6" name="Rectangle 5"/>
          <p:cNvSpPr/>
          <p:nvPr/>
        </p:nvSpPr>
        <p:spPr>
          <a:xfrm>
            <a:off x="3214678" y="3643314"/>
            <a:ext cx="2804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 smtClean="0">
                <a:solidFill>
                  <a:srgbClr val="00009B"/>
                </a:solidFill>
              </a:rPr>
              <a:t>Leadership &amp; Management </a:t>
            </a:r>
            <a:r>
              <a:rPr lang="en-US" sz="1600" dirty="0">
                <a:solidFill>
                  <a:srgbClr val="00009B"/>
                </a:solidFill>
              </a:rPr>
              <a:t>skil</a:t>
            </a:r>
            <a:r>
              <a:rPr lang="en-US" sz="1600" dirty="0">
                <a:solidFill>
                  <a:prstClr val="black"/>
                </a:solidFill>
              </a:rPr>
              <a:t>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72198" y="1428736"/>
            <a:ext cx="2428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dirty="0" smtClean="0">
                <a:solidFill>
                  <a:prstClr val="black"/>
                </a:solidFill>
              </a:rPr>
              <a:t>Experienced employees </a:t>
            </a:r>
            <a:r>
              <a:rPr lang="en-US" sz="1600" dirty="0">
                <a:solidFill>
                  <a:prstClr val="black"/>
                </a:solidFill>
              </a:rPr>
              <a:t>with </a:t>
            </a:r>
            <a:r>
              <a:rPr lang="en-US" sz="1600" dirty="0" smtClean="0">
                <a:solidFill>
                  <a:prstClr val="black"/>
                </a:solidFill>
              </a:rPr>
              <a:t>specific know-how 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4099" name="Picture 3" descr="F:\Recovered\Old NB\My Documents\My Pictures\airport-train-manager\P10403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554" y="4299527"/>
            <a:ext cx="2611571" cy="205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:\Recovered\Old NB\My Documents\My Pictures\Trainings\RIMG02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5389" y="4299527"/>
            <a:ext cx="2939674" cy="200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Текстово поле 20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02708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937" y="377000"/>
            <a:ext cx="8503937" cy="864096"/>
          </a:xfrm>
        </p:spPr>
        <p:txBody>
          <a:bodyPr/>
          <a:lstStyle/>
          <a:p>
            <a:pPr algn="ctr"/>
            <a:r>
              <a:rPr lang="de-DE" altLang="en-US" dirty="0" smtClean="0"/>
              <a:t>Talent Management</a:t>
            </a:r>
            <a:r>
              <a:rPr lang="de-DE" altLang="en-US" dirty="0"/>
              <a:t/>
            </a:r>
            <a:br>
              <a:rPr lang="de-DE" altLang="en-US" dirty="0"/>
            </a:br>
            <a:r>
              <a:rPr lang="de-DE" altLang="en-US" dirty="0" err="1" smtClean="0">
                <a:solidFill>
                  <a:srgbClr val="FF0000"/>
                </a:solidFill>
              </a:rPr>
              <a:t>Internship</a:t>
            </a:r>
            <a:r>
              <a:rPr lang="de-DE" altLang="en-US" dirty="0" smtClean="0">
                <a:solidFill>
                  <a:srgbClr val="FF0000"/>
                </a:solidFill>
              </a:rPr>
              <a:t> </a:t>
            </a:r>
            <a:r>
              <a:rPr lang="de-DE" altLang="en-US" dirty="0" err="1" smtClean="0">
                <a:solidFill>
                  <a:srgbClr val="FF0000"/>
                </a:solidFill>
              </a:rPr>
              <a:t>programs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5659" y="1362273"/>
            <a:ext cx="7776864" cy="4608512"/>
          </a:xfrm>
        </p:spPr>
        <p:txBody>
          <a:bodyPr/>
          <a:lstStyle/>
          <a:p>
            <a:endParaRPr lang="de-DE" altLang="en-US" dirty="0"/>
          </a:p>
          <a:p>
            <a:pPr marL="285750" indent="-285750">
              <a:buFont typeface="Arial" charset="0"/>
              <a:buChar char="•"/>
            </a:pPr>
            <a:endParaRPr lang="de-DE" alt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sp>
        <p:nvSpPr>
          <p:cNvPr id="6" name="TextBox 64"/>
          <p:cNvSpPr txBox="1">
            <a:spLocks noChangeArrowheads="1"/>
          </p:cNvSpPr>
          <p:nvPr/>
        </p:nvSpPr>
        <p:spPr bwMode="auto">
          <a:xfrm>
            <a:off x="755650" y="1700213"/>
            <a:ext cx="75009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de-DE" altLang="en-US" sz="1400"/>
              <a:t> </a:t>
            </a:r>
            <a:endParaRPr lang="bg-BG" altLang="en-US" sz="1400"/>
          </a:p>
        </p:txBody>
      </p:sp>
      <p:pic>
        <p:nvPicPr>
          <p:cNvPr id="7" name="Picture 3" descr="G:\Recovered\Old NB\INTERNSHIP\2014\Стажантска програма 2014\IMAG0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556792"/>
            <a:ext cx="3312368" cy="1980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G:\Recovered\Old NB\INTERNSHIP\2014\Стажантска програма 2014\WP_20140903_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556792"/>
            <a:ext cx="317845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авоъгълник 9"/>
          <p:cNvSpPr/>
          <p:nvPr/>
        </p:nvSpPr>
        <p:spPr>
          <a:xfrm>
            <a:off x="395536" y="4149080"/>
            <a:ext cx="7632848" cy="2788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105000"/>
              </a:lnSpc>
              <a:defRPr/>
            </a:pPr>
            <a:r>
              <a:rPr lang="en-US" sz="28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Leaning</a:t>
            </a:r>
          </a:p>
          <a:p>
            <a:pPr algn="ctr" eaLnBrk="0" hangingPunct="0">
              <a:lnSpc>
                <a:spcPct val="105000"/>
              </a:lnSpc>
              <a:defRPr/>
            </a:pPr>
            <a:r>
              <a:rPr lang="en-US" sz="28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Mentoring</a:t>
            </a:r>
          </a:p>
          <a:p>
            <a:pPr algn="ctr" eaLnBrk="0" hangingPunct="0">
              <a:lnSpc>
                <a:spcPct val="105000"/>
              </a:lnSpc>
              <a:defRPr/>
            </a:pPr>
            <a:r>
              <a:rPr lang="en-US" sz="28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Innovation</a:t>
            </a:r>
          </a:p>
          <a:p>
            <a:pPr algn="ctr" eaLnBrk="0" hangingPunct="0">
              <a:lnSpc>
                <a:spcPct val="105000"/>
              </a:lnSpc>
              <a:defRPr/>
            </a:pPr>
            <a:r>
              <a:rPr lang="en-US" sz="28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Creativity</a:t>
            </a:r>
          </a:p>
          <a:p>
            <a:pPr algn="ctr" eaLnBrk="0" hangingPunct="0">
              <a:lnSpc>
                <a:spcPct val="105000"/>
              </a:lnSpc>
              <a:defRPr/>
            </a:pPr>
            <a:r>
              <a:rPr lang="en-US" sz="2800" b="1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Pro-activeness</a:t>
            </a:r>
            <a:endParaRPr lang="en-US" sz="2800" b="1" i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0" hangingPunct="0">
              <a:lnSpc>
                <a:spcPct val="105000"/>
              </a:lnSpc>
              <a:defRPr/>
            </a:pPr>
            <a:endParaRPr lang="bg-BG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40062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03937" cy="864096"/>
          </a:xfrm>
        </p:spPr>
        <p:txBody>
          <a:bodyPr/>
          <a:lstStyle/>
          <a:p>
            <a:pPr algn="ctr"/>
            <a:r>
              <a:rPr lang="de-DE" dirty="0" smtClean="0"/>
              <a:t>Talent Management</a:t>
            </a:r>
            <a:br>
              <a:rPr lang="de-DE" dirty="0" smtClean="0"/>
            </a:br>
            <a:r>
              <a:rPr lang="de-DE" dirty="0" smtClean="0">
                <a:solidFill>
                  <a:srgbClr val="FF0000"/>
                </a:solidFill>
              </a:rPr>
              <a:t>Recognition &amp; Rewarding activities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1844824"/>
            <a:ext cx="6264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Adequate Remuneration and Benefits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Bonus related to the performance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Recognition &amp; Rewarding </a:t>
            </a:r>
            <a:r>
              <a:rPr lang="en-US" i="1" dirty="0" smtClean="0"/>
              <a:t>Programs</a:t>
            </a:r>
            <a:endParaRPr lang="en-US" i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i="1" dirty="0" smtClean="0"/>
              <a:t>Idea </a:t>
            </a:r>
            <a:r>
              <a:rPr lang="en-US" i="1" dirty="0" smtClean="0"/>
              <a:t>Management </a:t>
            </a:r>
            <a:r>
              <a:rPr lang="en-US" i="1" dirty="0" smtClean="0"/>
              <a:t>programs</a:t>
            </a:r>
            <a:endParaRPr lang="en-US" i="1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998986"/>
            <a:ext cx="2105671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Текстово поле 5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25851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38200" y="912813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3785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2400" b="1" i="1" kern="1200" baseline="0">
                <a:solidFill>
                  <a:srgbClr val="00009B"/>
                </a:solidFill>
                <a:latin typeface="+mj-lt"/>
                <a:ea typeface="+mj-ea"/>
                <a:cs typeface="+mj-cs"/>
              </a:defRPr>
            </a:lvl1pPr>
            <a:lvl2pPr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2pPr>
            <a:lvl3pPr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3pPr>
            <a:lvl4pPr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4pPr>
            <a:lvl5pPr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5pPr>
            <a:lvl6pPr marL="483768"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6pPr>
            <a:lvl7pPr marL="967537"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7pPr>
            <a:lvl8pPr marL="1451305"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8pPr>
            <a:lvl9pPr marL="1935074" algn="l" defTabSz="913785" rtl="0" eaLnBrk="1" fontAlgn="base" hangingPunct="1">
              <a:spcBef>
                <a:spcPct val="0"/>
              </a:spcBef>
              <a:spcAft>
                <a:spcPct val="0"/>
              </a:spcAft>
              <a:defRPr sz="2500" b="1" i="1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de-DE" altLang="en-US" dirty="0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333188" y="1141413"/>
            <a:ext cx="2477624" cy="6096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/>
            <a:r>
              <a:rPr lang="de-DE" altLang="en-US" sz="1400" b="1" dirty="0" smtClean="0">
                <a:solidFill>
                  <a:schemeClr val="bg1"/>
                </a:solidFill>
              </a:rPr>
              <a:t>OTHER PROJECTS IN HELP</a:t>
            </a:r>
            <a:endParaRPr lang="de-DE" altLang="en-US" sz="1400" b="1" dirty="0">
              <a:solidFill>
                <a:schemeClr val="bg1"/>
              </a:solidFill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304800" y="3861048"/>
            <a:ext cx="3543300" cy="1030035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i="1" dirty="0" smtClean="0">
                <a:latin typeface="Calibri" panose="020F0502020204030204" pitchFamily="34" charset="0"/>
              </a:rPr>
              <a:t>Exit interviews</a:t>
            </a:r>
            <a:endParaRPr lang="de-DE" altLang="en-US" sz="16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259435" y="270055"/>
            <a:ext cx="8503937" cy="864096"/>
          </a:xfrm>
        </p:spPr>
        <p:txBody>
          <a:bodyPr/>
          <a:lstStyle/>
          <a:p>
            <a:pPr algn="ctr"/>
            <a:r>
              <a:rPr lang="en-US" dirty="0" smtClean="0"/>
              <a:t>Talent Management – Why?</a:t>
            </a:r>
            <a:endParaRPr lang="en-US" dirty="0"/>
          </a:p>
        </p:txBody>
      </p:sp>
      <p:sp>
        <p:nvSpPr>
          <p:cNvPr id="2" name="AutoShape 2" descr="Резултат с изображение за CHALLENGES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304800" y="2204864"/>
            <a:ext cx="3543300" cy="1030035"/>
          </a:xfrm>
          <a:prstGeom prst="rect">
            <a:avLst/>
          </a:prstGeom>
          <a:solidFill>
            <a:srgbClr val="CCECFF">
              <a:alpha val="50000"/>
            </a:srgbClr>
          </a:solidFill>
          <a:ln>
            <a:noFill/>
          </a:ln>
          <a:effectLst/>
          <a:extLst/>
        </p:spPr>
        <p:txBody>
          <a:bodyPr wrap="none" lIns="0" tIns="0" rIns="0" bIns="0" anchor="ctr"/>
          <a:lstStyle/>
          <a:p>
            <a:pPr algn="ctr"/>
            <a:r>
              <a:rPr lang="de-DE" altLang="en-US" sz="1600" b="1" i="1" dirty="0" err="1" smtClean="0">
                <a:latin typeface="Calibri" panose="020F0502020204030204" pitchFamily="34" charset="0"/>
              </a:rPr>
              <a:t>Onboarding</a:t>
            </a:r>
            <a:r>
              <a:rPr lang="de-DE" altLang="en-US" sz="1600" b="1" i="1" dirty="0" smtClean="0">
                <a:latin typeface="Calibri" panose="020F0502020204030204" pitchFamily="34" charset="0"/>
              </a:rPr>
              <a:t> </a:t>
            </a:r>
            <a:r>
              <a:rPr lang="de-DE" altLang="en-US" sz="1600" b="1" i="1" dirty="0" err="1" smtClean="0">
                <a:latin typeface="Calibri" panose="020F0502020204030204" pitchFamily="34" charset="0"/>
              </a:rPr>
              <a:t>programs</a:t>
            </a:r>
            <a:endParaRPr lang="de-DE" altLang="en-US" sz="16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26" name="Picture 2" descr="Резултат с изображение за onboarding hr progra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876918"/>
            <a:ext cx="270510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PROVING THE ONBOARDING PROCESS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1864" y="3645024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Текстово поле 14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86271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212976"/>
            <a:ext cx="1474234" cy="118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937" y="377000"/>
            <a:ext cx="8503937" cy="864096"/>
          </a:xfrm>
        </p:spPr>
        <p:txBody>
          <a:bodyPr/>
          <a:lstStyle/>
          <a:p>
            <a:pPr algn="ctr"/>
            <a:r>
              <a:rPr lang="de-DE" altLang="en-US" dirty="0" smtClean="0"/>
              <a:t>Talent Management – Benefits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570345" y="955450"/>
            <a:ext cx="7786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i="1" dirty="0">
              <a:latin typeface="Calibri" panose="020F0502020204030204" pitchFamily="34" charset="0"/>
            </a:endParaRPr>
          </a:p>
          <a:p>
            <a:endParaRPr lang="en-US" sz="1600" i="1" dirty="0" smtClean="0">
              <a:latin typeface="Calibri" panose="020F0502020204030204" pitchFamily="34" charset="0"/>
            </a:endParaRPr>
          </a:p>
          <a:p>
            <a:endParaRPr lang="bg-BG" sz="1600" i="1" dirty="0">
              <a:latin typeface="Calibri" panose="020F0502020204030204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352352" y="955450"/>
            <a:ext cx="7222768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bg-BG" sz="1400" b="1" i="1" dirty="0" smtClean="0">
              <a:solidFill>
                <a:srgbClr val="002060"/>
              </a:solidFill>
            </a:endParaRPr>
          </a:p>
          <a:p>
            <a:pPr marL="342900" indent="-342900">
              <a:spcBef>
                <a:spcPct val="50000"/>
              </a:spcBef>
              <a:buAutoNum type="arabicPeriod"/>
            </a:pPr>
            <a:r>
              <a:rPr lang="de-DE" altLang="en-US" sz="16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productivity (right person at the right place)</a:t>
            </a:r>
          </a:p>
          <a:p>
            <a:pPr marL="342900" indent="-342900">
              <a:spcBef>
                <a:spcPct val="50000"/>
              </a:spcBef>
              <a:buAutoNum type="arabicPeriod"/>
            </a:pPr>
            <a:r>
              <a:rPr lang="de-DE" altLang="en-US" sz="16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Strategic hiring process (attracting and selecting the right person)</a:t>
            </a:r>
            <a:endParaRPr lang="en-US" sz="1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50000"/>
              </a:spcBef>
              <a:buAutoNum type="arabicPeriod"/>
            </a:pPr>
            <a:r>
              <a:rPr lang="en-US" sz="1600" b="1" dirty="0" smtClean="0">
                <a:solidFill>
                  <a:srgbClr val="0000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Retaining </a:t>
            </a:r>
            <a:r>
              <a:rPr lang="en-US" sz="1600" b="1" dirty="0">
                <a:solidFill>
                  <a:srgbClr val="0000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top </a:t>
            </a:r>
            <a:r>
              <a:rPr lang="en-US" sz="1600" b="1" dirty="0" smtClean="0">
                <a:solidFill>
                  <a:srgbClr val="0000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talent (training, development, promotion, recognition) </a:t>
            </a:r>
          </a:p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0000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smtClean="0">
                <a:solidFill>
                  <a:srgbClr val="0000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=&gt; know-how kept in the company, recruitment costs reduced</a:t>
            </a:r>
            <a:endParaRPr lang="de-DE" sz="1600" b="1" dirty="0">
              <a:solidFill>
                <a:srgbClr val="0000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50000"/>
              </a:spcBef>
              <a:buAutoNum type="arabicPeriod"/>
            </a:pPr>
            <a:r>
              <a:rPr lang="en-US" sz="1600" b="1" dirty="0" smtClean="0">
                <a:solidFill>
                  <a:srgbClr val="0000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employee experience </a:t>
            </a:r>
          </a:p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0000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smtClean="0">
                <a:solidFill>
                  <a:srgbClr val="0000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=&gt; increased job satisfaction</a:t>
            </a:r>
          </a:p>
          <a:p>
            <a:pPr>
              <a:spcBef>
                <a:spcPct val="50000"/>
              </a:spcBef>
            </a:pPr>
            <a:r>
              <a:rPr lang="de-DE" altLang="en-US" sz="16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=&gt; higher motivation</a:t>
            </a:r>
          </a:p>
          <a:p>
            <a:pPr>
              <a:spcBef>
                <a:spcPct val="50000"/>
              </a:spcBef>
            </a:pPr>
            <a:r>
              <a:rPr lang="de-DE" altLang="en-US" sz="16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=&gt; increased engagement</a:t>
            </a:r>
          </a:p>
          <a:p>
            <a:pPr marL="342900" indent="-342900">
              <a:spcBef>
                <a:spcPct val="50000"/>
              </a:spcBef>
              <a:buAutoNum type="arabicPeriod" startAt="5"/>
            </a:pPr>
            <a:r>
              <a:rPr lang="de-DE" altLang="en-US" sz="16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professional development decisions</a:t>
            </a:r>
          </a:p>
          <a:p>
            <a:pPr marL="342900" indent="-342900">
              <a:spcBef>
                <a:spcPct val="50000"/>
              </a:spcBef>
              <a:buAutoNum type="arabicPeriod" startAt="5"/>
            </a:pPr>
            <a:r>
              <a:rPr lang="de-DE" altLang="en-US" sz="16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Understanding the employees better (perfromance appraisal)</a:t>
            </a:r>
          </a:p>
          <a:p>
            <a:pPr marL="342900" indent="-342900">
              <a:spcBef>
                <a:spcPct val="50000"/>
              </a:spcBef>
              <a:buAutoNum type="arabicPeriod" startAt="5"/>
            </a:pPr>
            <a:r>
              <a:rPr lang="de-DE" altLang="en-US" sz="16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Return on investment (focused training costs)</a:t>
            </a:r>
          </a:p>
          <a:p>
            <a:pPr marL="342900" indent="-342900">
              <a:spcBef>
                <a:spcPct val="50000"/>
              </a:spcBef>
              <a:buAutoNum type="arabicPeriod" startAt="5"/>
            </a:pPr>
            <a:r>
              <a:rPr lang="de-DE" altLang="en-US" sz="16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sustanability</a:t>
            </a:r>
            <a:endParaRPr lang="de-DE" altLang="en-US" sz="16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99127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937" y="377000"/>
            <a:ext cx="8503937" cy="864096"/>
          </a:xfrm>
        </p:spPr>
        <p:txBody>
          <a:bodyPr/>
          <a:lstStyle/>
          <a:p>
            <a:pPr algn="ctr"/>
            <a:r>
              <a:rPr lang="de-DE" altLang="en-US" dirty="0" smtClean="0"/>
              <a:t>Talent Management – Conclusion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A5DB645-B113-4D43-AAEA-50C51C73942F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570345" y="955450"/>
            <a:ext cx="7786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i="1" dirty="0">
              <a:latin typeface="Calibri" panose="020F0502020204030204" pitchFamily="34" charset="0"/>
            </a:endParaRPr>
          </a:p>
          <a:p>
            <a:endParaRPr lang="en-US" sz="1600" i="1" dirty="0" smtClean="0">
              <a:latin typeface="Calibri" panose="020F0502020204030204" pitchFamily="34" charset="0"/>
            </a:endParaRPr>
          </a:p>
          <a:p>
            <a:endParaRPr lang="bg-BG" sz="1600" i="1" dirty="0">
              <a:latin typeface="Calibri" panose="020F0502020204030204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133756" y="2030175"/>
            <a:ext cx="7222768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400" b="1" i="1" dirty="0" smtClean="0">
                <a:solidFill>
                  <a:srgbClr val="002060"/>
                </a:solidFill>
              </a:rPr>
              <a:t>Mc Donald’s founder Ray Kroc:</a:t>
            </a:r>
          </a:p>
          <a:p>
            <a:pPr algn="ctr">
              <a:defRPr/>
            </a:pPr>
            <a:endParaRPr lang="en-US" altLang="en-US" sz="2400" b="1" i="1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en-US" altLang="en-US" sz="2400" b="1" i="1" dirty="0" smtClean="0">
                <a:solidFill>
                  <a:srgbClr val="002060"/>
                </a:solidFill>
              </a:rPr>
              <a:t>“If we are going to go anywhere, we’ve got to have talent. And I ‘m going to put my money in talent.”</a:t>
            </a:r>
          </a:p>
          <a:p>
            <a:pPr algn="ctr">
              <a:defRPr/>
            </a:pPr>
            <a:endParaRPr lang="en-US" altLang="en-US" sz="1400" b="1" i="1" dirty="0">
              <a:solidFill>
                <a:srgbClr val="002060"/>
              </a:solidFill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5724128" y="6453336"/>
            <a:ext cx="34198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85880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winStar_Varna_SlidePool_EN">
  <a:themeElements>
    <a:clrScheme name="Fraport">
      <a:dk1>
        <a:sysClr val="windowText" lastClr="000000"/>
      </a:dk1>
      <a:lt1>
        <a:sysClr val="window" lastClr="FFFFFF"/>
      </a:lt1>
      <a:dk2>
        <a:srgbClr val="000091"/>
      </a:dk2>
      <a:lt2>
        <a:srgbClr val="AAAFAF"/>
      </a:lt2>
      <a:accent1>
        <a:srgbClr val="82AF32"/>
      </a:accent1>
      <a:accent2>
        <a:srgbClr val="FFC819"/>
      </a:accent2>
      <a:accent3>
        <a:srgbClr val="00AABE"/>
      </a:accent3>
      <a:accent4>
        <a:srgbClr val="D72319"/>
      </a:accent4>
      <a:accent5>
        <a:srgbClr val="F07319"/>
      </a:accent5>
      <a:accent6>
        <a:srgbClr val="782D8C"/>
      </a:accent6>
      <a:hlink>
        <a:srgbClr val="0000FF"/>
      </a:hlink>
      <a:folHlink>
        <a:srgbClr val="800080"/>
      </a:folHlink>
    </a:clrScheme>
    <a:fontScheme name="Frapor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ronus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Fraport">
      <a:dk1>
        <a:sysClr val="windowText" lastClr="000000"/>
      </a:dk1>
      <a:lt1>
        <a:sysClr val="window" lastClr="FFFFFF"/>
      </a:lt1>
      <a:dk2>
        <a:srgbClr val="000091"/>
      </a:dk2>
      <a:lt2>
        <a:srgbClr val="AAAFAF"/>
      </a:lt2>
      <a:accent1>
        <a:srgbClr val="82AF32"/>
      </a:accent1>
      <a:accent2>
        <a:srgbClr val="FFC819"/>
      </a:accent2>
      <a:accent3>
        <a:srgbClr val="00AABE"/>
      </a:accent3>
      <a:accent4>
        <a:srgbClr val="D72319"/>
      </a:accent4>
      <a:accent5>
        <a:srgbClr val="F07319"/>
      </a:accent5>
      <a:accent6>
        <a:srgbClr val="782D8C"/>
      </a:accent6>
      <a:hlink>
        <a:srgbClr val="000091"/>
      </a:hlink>
      <a:folHlink>
        <a:srgbClr val="AAAFAF"/>
      </a:folHlink>
    </a:clrScheme>
    <a:fontScheme name="Fraport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Fraport">
      <a:dk1>
        <a:sysClr val="windowText" lastClr="000000"/>
      </a:dk1>
      <a:lt1>
        <a:sysClr val="window" lastClr="FFFFFF"/>
      </a:lt1>
      <a:dk2>
        <a:srgbClr val="000091"/>
      </a:dk2>
      <a:lt2>
        <a:srgbClr val="AAAFAF"/>
      </a:lt2>
      <a:accent1>
        <a:srgbClr val="82AF32"/>
      </a:accent1>
      <a:accent2>
        <a:srgbClr val="FFC819"/>
      </a:accent2>
      <a:accent3>
        <a:srgbClr val="00AABE"/>
      </a:accent3>
      <a:accent4>
        <a:srgbClr val="D72319"/>
      </a:accent4>
      <a:accent5>
        <a:srgbClr val="F07319"/>
      </a:accent5>
      <a:accent6>
        <a:srgbClr val="782D8C"/>
      </a:accent6>
      <a:hlink>
        <a:srgbClr val="000091"/>
      </a:hlink>
      <a:folHlink>
        <a:srgbClr val="AAAFAF"/>
      </a:folHlink>
    </a:clrScheme>
    <a:fontScheme name="Fraport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TwinStar_Varna_SlidePool_EN</Template>
  <TotalTime>2752</TotalTime>
  <Words>705</Words>
  <Application>Microsoft Office PowerPoint</Application>
  <PresentationFormat>Презентация на цял екран (4:3)</PresentationFormat>
  <Paragraphs>168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17" baseType="lpstr">
      <vt:lpstr>TwinStar_Varna_SlidePool_EN</vt:lpstr>
      <vt:lpstr> Talent Management</vt:lpstr>
      <vt:lpstr>Talent Management – Why?</vt:lpstr>
      <vt:lpstr>Talent Management</vt:lpstr>
      <vt:lpstr>Talent Management</vt:lpstr>
      <vt:lpstr>Talent Management Process</vt:lpstr>
      <vt:lpstr>Talent Management in theory </vt:lpstr>
      <vt:lpstr>Talent Management  in practice</vt:lpstr>
      <vt:lpstr>Talent Management Competency Model</vt:lpstr>
      <vt:lpstr>Talent Management Competency Model</vt:lpstr>
      <vt:lpstr>Talent Management Performance Appraisal</vt:lpstr>
      <vt:lpstr>Talent Management Career Development Programs</vt:lpstr>
      <vt:lpstr>Talent Management Internship programs</vt:lpstr>
      <vt:lpstr>Talent Management Recognition &amp; Rewarding activities</vt:lpstr>
      <vt:lpstr>Talent Management – Why?</vt:lpstr>
      <vt:lpstr>Talent Management – Benefits</vt:lpstr>
      <vt:lpstr>Talent Management – Conclusion</vt:lpstr>
    </vt:vector>
  </TitlesOfParts>
  <Company>Fraport AG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Pool for Fraport Presentations</dc:title>
  <dc:creator>Fraport AG</dc:creator>
  <dc:description>Stand: 15. August 2013</dc:description>
  <cp:lastModifiedBy>ASUS</cp:lastModifiedBy>
  <cp:revision>218</cp:revision>
  <dcterms:created xsi:type="dcterms:W3CDTF">2014-05-15T11:39:10Z</dcterms:created>
  <dcterms:modified xsi:type="dcterms:W3CDTF">2019-05-20T22:30:33Z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3223113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D5.0.2</vt:lpwstr>
  </property>
</Properties>
</file>